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2" r:id="rId1"/>
  </p:sldMasterIdLst>
  <p:notesMasterIdLst>
    <p:notesMasterId r:id="rId27"/>
  </p:notesMasterIdLst>
  <p:sldIdLst>
    <p:sldId id="256" r:id="rId2"/>
    <p:sldId id="257" r:id="rId3"/>
    <p:sldId id="659" r:id="rId4"/>
    <p:sldId id="260" r:id="rId5"/>
    <p:sldId id="318" r:id="rId6"/>
    <p:sldId id="643" r:id="rId7"/>
    <p:sldId id="660" r:id="rId8"/>
    <p:sldId id="571" r:id="rId9"/>
    <p:sldId id="661" r:id="rId10"/>
    <p:sldId id="444" r:id="rId11"/>
    <p:sldId id="645" r:id="rId12"/>
    <p:sldId id="646" r:id="rId13"/>
    <p:sldId id="647" r:id="rId14"/>
    <p:sldId id="535" r:id="rId15"/>
    <p:sldId id="663" r:id="rId16"/>
    <p:sldId id="665" r:id="rId17"/>
    <p:sldId id="449" r:id="rId18"/>
    <p:sldId id="656" r:id="rId19"/>
    <p:sldId id="657" r:id="rId20"/>
    <p:sldId id="666" r:id="rId21"/>
    <p:sldId id="667" r:id="rId22"/>
    <p:sldId id="635" r:id="rId23"/>
    <p:sldId id="664" r:id="rId24"/>
    <p:sldId id="621" r:id="rId25"/>
    <p:sldId id="442" r:id="rId2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chitra Krishna" initials="SK" lastIdx="6" clrIdx="0">
    <p:extLst>
      <p:ext uri="{19B8F6BF-5375-455C-9EA6-DF929625EA0E}">
        <p15:presenceInfo xmlns:p15="http://schemas.microsoft.com/office/powerpoint/2012/main" userId="S-1-5-21-3361151005-2080053223-3394076701-1647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56" autoAdjust="0"/>
    <p:restoredTop sz="94660" autoAdjust="0"/>
  </p:normalViewPr>
  <p:slideViewPr>
    <p:cSldViewPr>
      <p:cViewPr varScale="1">
        <p:scale>
          <a:sx n="67" d="100"/>
          <a:sy n="67" d="100"/>
        </p:scale>
        <p:origin x="1380"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78900CCD-8A10-4D49-BB79-792FE2AD7547}" type="datetimeFigureOut">
              <a:rPr lang="en-US"/>
              <a:pPr>
                <a:defRPr/>
              </a:pPr>
              <a:t>12/9/2015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1D8EF7D4-693D-4308-8526-5D7856EBEEC3}" type="slidenum">
              <a:rPr lang="en-US"/>
              <a:pPr>
                <a:defRPr/>
              </a:pPr>
              <a:t>‹#›</a:t>
            </a:fld>
            <a:endParaRPr lang="en-US" dirty="0"/>
          </a:p>
        </p:txBody>
      </p:sp>
    </p:spTree>
    <p:extLst>
      <p:ext uri="{BB962C8B-B14F-4D97-AF65-F5344CB8AC3E}">
        <p14:creationId xmlns:p14="http://schemas.microsoft.com/office/powerpoint/2010/main" val="425808170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a:t>
            </a:fld>
            <a:endParaRPr lang="en-US" dirty="0"/>
          </a:p>
        </p:txBody>
      </p:sp>
    </p:spTree>
    <p:extLst>
      <p:ext uri="{BB962C8B-B14F-4D97-AF65-F5344CB8AC3E}">
        <p14:creationId xmlns:p14="http://schemas.microsoft.com/office/powerpoint/2010/main" val="10355411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11</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12</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13</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14</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15</a:t>
            </a:fld>
            <a:endParaRPr lang="en-US" dirty="0"/>
          </a:p>
        </p:txBody>
      </p:sp>
    </p:spTree>
    <p:extLst>
      <p:ext uri="{BB962C8B-B14F-4D97-AF65-F5344CB8AC3E}">
        <p14:creationId xmlns:p14="http://schemas.microsoft.com/office/powerpoint/2010/main" val="915825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16</a:t>
            </a:fld>
            <a:endParaRPr lang="en-US" dirty="0"/>
          </a:p>
        </p:txBody>
      </p:sp>
    </p:spTree>
    <p:extLst>
      <p:ext uri="{BB962C8B-B14F-4D97-AF65-F5344CB8AC3E}">
        <p14:creationId xmlns:p14="http://schemas.microsoft.com/office/powerpoint/2010/main" val="3892696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17</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18</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19</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20</a:t>
            </a:fld>
            <a:endParaRPr lang="en-US" dirty="0"/>
          </a:p>
        </p:txBody>
      </p:sp>
    </p:spTree>
    <p:extLst>
      <p:ext uri="{BB962C8B-B14F-4D97-AF65-F5344CB8AC3E}">
        <p14:creationId xmlns:p14="http://schemas.microsoft.com/office/powerpoint/2010/main" val="1573712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a:t>
            </a:fld>
            <a:endParaRPr lang="en-US" dirty="0"/>
          </a:p>
        </p:txBody>
      </p:sp>
    </p:spTree>
    <p:extLst>
      <p:ext uri="{BB962C8B-B14F-4D97-AF65-F5344CB8AC3E}">
        <p14:creationId xmlns:p14="http://schemas.microsoft.com/office/powerpoint/2010/main" val="30343905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21</a:t>
            </a:fld>
            <a:endParaRPr lang="en-US" dirty="0"/>
          </a:p>
        </p:txBody>
      </p:sp>
    </p:spTree>
    <p:extLst>
      <p:ext uri="{BB962C8B-B14F-4D97-AF65-F5344CB8AC3E}">
        <p14:creationId xmlns:p14="http://schemas.microsoft.com/office/powerpoint/2010/main" val="35782824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22</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23</a:t>
            </a:fld>
            <a:endParaRPr lang="en-US" dirty="0"/>
          </a:p>
        </p:txBody>
      </p:sp>
    </p:spTree>
    <p:extLst>
      <p:ext uri="{BB962C8B-B14F-4D97-AF65-F5344CB8AC3E}">
        <p14:creationId xmlns:p14="http://schemas.microsoft.com/office/powerpoint/2010/main" val="21953590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24</a:t>
            </a:fld>
            <a:endParaRPr lang="en-US" dirty="0"/>
          </a:p>
        </p:txBody>
      </p:sp>
    </p:spTree>
    <p:extLst>
      <p:ext uri="{BB962C8B-B14F-4D97-AF65-F5344CB8AC3E}">
        <p14:creationId xmlns:p14="http://schemas.microsoft.com/office/powerpoint/2010/main" val="26318037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25</a:t>
            </a:fld>
            <a:endParaRPr lang="en-US" dirty="0"/>
          </a:p>
        </p:txBody>
      </p:sp>
    </p:spTree>
    <p:extLst>
      <p:ext uri="{BB962C8B-B14F-4D97-AF65-F5344CB8AC3E}">
        <p14:creationId xmlns:p14="http://schemas.microsoft.com/office/powerpoint/2010/main" val="36386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a:t>
            </a:fld>
            <a:endParaRPr lang="en-US" dirty="0"/>
          </a:p>
        </p:txBody>
      </p:sp>
    </p:spTree>
    <p:extLst>
      <p:ext uri="{BB962C8B-B14F-4D97-AF65-F5344CB8AC3E}">
        <p14:creationId xmlns:p14="http://schemas.microsoft.com/office/powerpoint/2010/main" val="985567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5</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6</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7</a:t>
            </a:fld>
            <a:endParaRPr lang="en-US" dirty="0"/>
          </a:p>
        </p:txBody>
      </p:sp>
    </p:spTree>
    <p:extLst>
      <p:ext uri="{BB962C8B-B14F-4D97-AF65-F5344CB8AC3E}">
        <p14:creationId xmlns:p14="http://schemas.microsoft.com/office/powerpoint/2010/main" val="310660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8</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10</a:t>
            </a:fld>
            <a:endParaRPr lang="en-US" dirty="0"/>
          </a:p>
        </p:txBody>
      </p:sp>
    </p:spTree>
    <p:extLst>
      <p:ext uri="{BB962C8B-B14F-4D97-AF65-F5344CB8AC3E}">
        <p14:creationId xmlns:p14="http://schemas.microsoft.com/office/powerpoint/2010/main" val="30151610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dirty="0"/>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pPr>
              <a:defRPr/>
            </a:pPr>
            <a:fld id="{29C7DC90-A538-4D3C-9401-92C2D8DD97AE}" type="datetime1">
              <a:rPr lang="en-US" smtClean="0"/>
              <a:pPr>
                <a:defRPr/>
              </a:pPr>
              <a:t>12/9/2015</a:t>
            </a:fld>
            <a:endParaRPr lang="en-US" dirty="0"/>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pPr>
              <a:defRPr/>
            </a:pPr>
            <a:endParaRPr lang="en-US" dirty="0"/>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pPr>
              <a:defRPr/>
            </a:pPr>
            <a:fld id="{779199C9-98F9-422D-8DB5-945D31ACEA8F}" type="slidenum">
              <a:rPr lang="en-US" smtClean="0"/>
              <a:pPr>
                <a:defRPr/>
              </a:pPr>
              <a:t>‹#›</a:t>
            </a:fld>
            <a:endParaRPr lang="en-US" dirty="0"/>
          </a:p>
        </p:txBody>
      </p:sp>
      <p:pic>
        <p:nvPicPr>
          <p:cNvPr id="13" name="Picture 5" descr="Cengage.gif"/>
          <p:cNvPicPr>
            <a:picLocks noChangeAspect="1"/>
          </p:cNvPicPr>
          <p:nvPr userDrawn="1"/>
        </p:nvPicPr>
        <p:blipFill>
          <a:blip r:embed="rId3" cstate="print"/>
          <a:srcRect/>
          <a:stretch>
            <a:fillRect/>
          </a:stretch>
        </p:blipFill>
        <p:spPr bwMode="auto">
          <a:xfrm>
            <a:off x="0" y="0"/>
            <a:ext cx="1597025" cy="942975"/>
          </a:xfrm>
          <a:prstGeom prst="rect">
            <a:avLst/>
          </a:prstGeom>
          <a:noFill/>
          <a:ln w="9525">
            <a:noFill/>
            <a:miter lim="800000"/>
            <a:headEnd/>
            <a:tailEnd/>
          </a:ln>
        </p:spPr>
      </p:pic>
      <p:pic>
        <p:nvPicPr>
          <p:cNvPr id="14" name="Picture 2" descr="C:\renger\SADProject\SAD_New\new\SAD 9e_Home Page_Template_files\slide0001_image006.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858000" y="3962400"/>
            <a:ext cx="2286000" cy="2895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a:defRPr/>
            </a:pPr>
            <a:fld id="{7BE16E6E-BC5F-40BA-8EF2-F72E2EF6898B}" type="datetime1">
              <a:rPr lang="en-US" smtClean="0"/>
              <a:pPr>
                <a:defRPr/>
              </a:pPr>
              <a:t>12/9/2015</a:t>
            </a:fld>
            <a:endParaRPr lang="en-US" dirty="0"/>
          </a:p>
        </p:txBody>
      </p:sp>
      <p:sp>
        <p:nvSpPr>
          <p:cNvPr id="5" name="Footer Placeholder 4"/>
          <p:cNvSpPr>
            <a:spLocks noGrp="1"/>
          </p:cNvSpPr>
          <p:nvPr>
            <p:ph type="ftr" sz="quarter" idx="11"/>
          </p:nvPr>
        </p:nvSpPr>
        <p:spPr/>
        <p:txBody>
          <a:bodyPr/>
          <a:lstStyle>
            <a:extLst/>
          </a:lstStyle>
          <a:p>
            <a:pPr>
              <a:defRPr/>
            </a:pPr>
            <a:endParaRPr lang="en-US" dirty="0"/>
          </a:p>
        </p:txBody>
      </p:sp>
      <p:sp>
        <p:nvSpPr>
          <p:cNvPr id="6" name="Slide Number Placeholder 5"/>
          <p:cNvSpPr>
            <a:spLocks noGrp="1"/>
          </p:cNvSpPr>
          <p:nvPr>
            <p:ph type="sldNum" sz="quarter" idx="12"/>
          </p:nvPr>
        </p:nvSpPr>
        <p:spPr/>
        <p:txBody>
          <a:bodyPr/>
          <a:lstStyle>
            <a:extLst/>
          </a:lstStyle>
          <a:p>
            <a:pPr>
              <a:defRPr/>
            </a:pPr>
            <a:fld id="{3FF7A705-15A9-4FB3-BB83-4414C5BD27ED}"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a:defRPr/>
            </a:pPr>
            <a:fld id="{9296201B-5135-4C7A-B164-D207B1FBBDD2}" type="datetime1">
              <a:rPr lang="en-US" smtClean="0"/>
              <a:pPr>
                <a:defRPr/>
              </a:pPr>
              <a:t>12/9/2015</a:t>
            </a:fld>
            <a:endParaRPr lang="en-US" dirty="0"/>
          </a:p>
        </p:txBody>
      </p:sp>
      <p:sp>
        <p:nvSpPr>
          <p:cNvPr id="5" name="Footer Placeholder 4"/>
          <p:cNvSpPr>
            <a:spLocks noGrp="1"/>
          </p:cNvSpPr>
          <p:nvPr>
            <p:ph type="ftr" sz="quarter" idx="11"/>
          </p:nvPr>
        </p:nvSpPr>
        <p:spPr/>
        <p:txBody>
          <a:bodyPr/>
          <a:lstStyle>
            <a:extLst/>
          </a:lstStyle>
          <a:p>
            <a:pPr>
              <a:defRPr/>
            </a:pPr>
            <a:endParaRPr lang="en-US" dirty="0"/>
          </a:p>
        </p:txBody>
      </p:sp>
      <p:sp>
        <p:nvSpPr>
          <p:cNvPr id="6" name="Slide Number Placeholder 5"/>
          <p:cNvSpPr>
            <a:spLocks noGrp="1"/>
          </p:cNvSpPr>
          <p:nvPr>
            <p:ph type="sldNum" sz="quarter" idx="12"/>
          </p:nvPr>
        </p:nvSpPr>
        <p:spPr/>
        <p:txBody>
          <a:bodyPr/>
          <a:lstStyle>
            <a:extLst/>
          </a:lstStyle>
          <a:p>
            <a:pPr>
              <a:defRPr/>
            </a:pPr>
            <a:fld id="{81824122-7DA4-439C-8E1C-2685A4CDC00B}"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a:defRPr/>
            </a:pPr>
            <a:fld id="{66499632-BA1C-411F-BC01-932C63E5E55C}" type="datetime1">
              <a:rPr lang="en-US" smtClean="0"/>
              <a:pPr>
                <a:defRPr/>
              </a:pPr>
              <a:t>12/9/2015</a:t>
            </a:fld>
            <a:endParaRPr lang="en-US" dirty="0"/>
          </a:p>
        </p:txBody>
      </p:sp>
      <p:sp>
        <p:nvSpPr>
          <p:cNvPr id="5" name="Footer Placeholder 4"/>
          <p:cNvSpPr>
            <a:spLocks noGrp="1"/>
          </p:cNvSpPr>
          <p:nvPr>
            <p:ph type="ftr" sz="quarter" idx="11"/>
          </p:nvPr>
        </p:nvSpPr>
        <p:spPr/>
        <p:txBody>
          <a:bodyPr/>
          <a:lstStyle>
            <a:extLst/>
          </a:lstStyle>
          <a:p>
            <a:pPr>
              <a:defRPr/>
            </a:pPr>
            <a:endParaRPr lang="en-US" dirty="0"/>
          </a:p>
        </p:txBody>
      </p:sp>
      <p:sp>
        <p:nvSpPr>
          <p:cNvPr id="6" name="Slide Number Placeholder 5"/>
          <p:cNvSpPr>
            <a:spLocks noGrp="1"/>
          </p:cNvSpPr>
          <p:nvPr>
            <p:ph type="sldNum" sz="quarter" idx="12"/>
          </p:nvPr>
        </p:nvSpPr>
        <p:spPr/>
        <p:txBody>
          <a:bodyPr/>
          <a:lstStyle>
            <a:extLst/>
          </a:lstStyle>
          <a:p>
            <a:pPr>
              <a:defRPr/>
            </a:pPr>
            <a:fld id="{EB9CF567-92F2-4868-AE5F-6064AF3DA266}" type="slidenum">
              <a:rPr lang="en-US" smtClean="0"/>
              <a:pPr>
                <a:defRPr/>
              </a:pPr>
              <a:t>‹#›</a:t>
            </a:fld>
            <a:endParaRPr lang="en-US" dirty="0"/>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dirty="0" smtClean="0"/>
              <a:t>Click to edit Master text styles</a:t>
            </a:r>
          </a:p>
        </p:txBody>
      </p:sp>
      <p:sp>
        <p:nvSpPr>
          <p:cNvPr id="4" name="Date Placeholder 3"/>
          <p:cNvSpPr>
            <a:spLocks noGrp="1"/>
          </p:cNvSpPr>
          <p:nvPr>
            <p:ph type="dt" sz="half" idx="10"/>
          </p:nvPr>
        </p:nvSpPr>
        <p:spPr/>
        <p:txBody>
          <a:bodyPr/>
          <a:lstStyle>
            <a:extLst/>
          </a:lstStyle>
          <a:p>
            <a:pPr>
              <a:defRPr/>
            </a:pPr>
            <a:fld id="{B5295DC0-BDF4-4946-95FC-61C4F2C15E4D}" type="datetime1">
              <a:rPr lang="en-US" smtClean="0"/>
              <a:pPr>
                <a:defRPr/>
              </a:pPr>
              <a:t>12/9/2015</a:t>
            </a:fld>
            <a:endParaRPr lang="en-US" dirty="0"/>
          </a:p>
        </p:txBody>
      </p:sp>
      <p:sp>
        <p:nvSpPr>
          <p:cNvPr id="5" name="Footer Placeholder 4"/>
          <p:cNvSpPr>
            <a:spLocks noGrp="1"/>
          </p:cNvSpPr>
          <p:nvPr>
            <p:ph type="ftr" sz="quarter" idx="11"/>
          </p:nvPr>
        </p:nvSpPr>
        <p:spPr/>
        <p:txBody>
          <a:bodyPr/>
          <a:lstStyle>
            <a:extLst/>
          </a:lstStyle>
          <a:p>
            <a:pPr>
              <a:defRPr/>
            </a:pPr>
            <a:endParaRPr lang="en-US" dirty="0"/>
          </a:p>
        </p:txBody>
      </p:sp>
      <p:sp>
        <p:nvSpPr>
          <p:cNvPr id="6" name="Slide Number Placeholder 5"/>
          <p:cNvSpPr>
            <a:spLocks noGrp="1"/>
          </p:cNvSpPr>
          <p:nvPr>
            <p:ph type="sldNum" sz="quarter" idx="12"/>
          </p:nvPr>
        </p:nvSpPr>
        <p:spPr/>
        <p:txBody>
          <a:bodyPr/>
          <a:lstStyle>
            <a:extLst/>
          </a:lstStyle>
          <a:p>
            <a:pPr>
              <a:defRPr/>
            </a:pPr>
            <a:fld id="{4D2CAABE-7C30-4EA4-B5F3-01358C5E740E}" type="slidenum">
              <a:rPr lang="en-US" smtClean="0"/>
              <a:pPr>
                <a:defRPr/>
              </a:pPr>
              <a:t>‹#›</a:t>
            </a:fld>
            <a:endParaRPr lang="en-US" dirty="0"/>
          </a:p>
        </p:txBody>
      </p:sp>
      <p:sp>
        <p:nvSpPr>
          <p:cNvPr id="11" name="Chevron 10"/>
          <p:cNvSpPr/>
          <p:nvPr userDrawn="1"/>
        </p:nvSpPr>
        <p:spPr>
          <a:xfrm>
            <a:off x="27222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dirty="0"/>
          </a:p>
        </p:txBody>
      </p:sp>
      <p:sp>
        <p:nvSpPr>
          <p:cNvPr id="12" name="Chevron 11"/>
          <p:cNvSpPr/>
          <p:nvPr userDrawn="1"/>
        </p:nvSpPr>
        <p:spPr>
          <a:xfrm>
            <a:off x="2517576"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pPr>
              <a:defRPr/>
            </a:pPr>
            <a:fld id="{E5F46BC3-41DA-4098-8CA3-5AE4500AA7C8}" type="datetime1">
              <a:rPr lang="en-US" smtClean="0"/>
              <a:pPr>
                <a:defRPr/>
              </a:pPr>
              <a:t>12/9/2015</a:t>
            </a:fld>
            <a:endParaRPr lang="en-US" dirty="0"/>
          </a:p>
        </p:txBody>
      </p:sp>
      <p:sp>
        <p:nvSpPr>
          <p:cNvPr id="6" name="Footer Placeholder 5"/>
          <p:cNvSpPr>
            <a:spLocks noGrp="1"/>
          </p:cNvSpPr>
          <p:nvPr>
            <p:ph type="ftr" sz="quarter" idx="11"/>
          </p:nvPr>
        </p:nvSpPr>
        <p:spPr/>
        <p:txBody>
          <a:bodyPr/>
          <a:lstStyle>
            <a:extLst/>
          </a:lstStyle>
          <a:p>
            <a:pPr>
              <a:defRPr/>
            </a:pPr>
            <a:endParaRPr lang="en-US" dirty="0"/>
          </a:p>
        </p:txBody>
      </p:sp>
      <p:sp>
        <p:nvSpPr>
          <p:cNvPr id="7" name="Slide Number Placeholder 6"/>
          <p:cNvSpPr>
            <a:spLocks noGrp="1"/>
          </p:cNvSpPr>
          <p:nvPr>
            <p:ph type="sldNum" sz="quarter" idx="12"/>
          </p:nvPr>
        </p:nvSpPr>
        <p:spPr/>
        <p:txBody>
          <a:bodyPr/>
          <a:lstStyle>
            <a:extLst/>
          </a:lstStyle>
          <a:p>
            <a:pPr>
              <a:defRPr/>
            </a:pPr>
            <a:fld id="{045C1710-DF5A-49B1-AD3F-FCC479A1A2A8}" type="slidenum">
              <a:rPr lang="en-US" smtClean="0"/>
              <a:pPr>
                <a:defRPr/>
              </a:pPr>
              <a:t>‹#›</a:t>
            </a:fld>
            <a:endParaRPr lang="en-US" dirty="0"/>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pPr>
              <a:defRPr/>
            </a:pPr>
            <a:fld id="{5733D5C7-06BD-4A57-9316-AFFC05FB9A2D}" type="datetime1">
              <a:rPr lang="en-US" smtClean="0"/>
              <a:pPr>
                <a:defRPr/>
              </a:pPr>
              <a:t>12/9/2015</a:t>
            </a:fld>
            <a:endParaRPr lang="en-US" dirty="0"/>
          </a:p>
        </p:txBody>
      </p:sp>
      <p:sp>
        <p:nvSpPr>
          <p:cNvPr id="8" name="Footer Placeholder 7"/>
          <p:cNvSpPr>
            <a:spLocks noGrp="1"/>
          </p:cNvSpPr>
          <p:nvPr>
            <p:ph type="ftr" sz="quarter" idx="11"/>
          </p:nvPr>
        </p:nvSpPr>
        <p:spPr/>
        <p:txBody>
          <a:bodyPr/>
          <a:lstStyle>
            <a:extLst/>
          </a:lstStyle>
          <a:p>
            <a:pPr>
              <a:defRPr/>
            </a:pPr>
            <a:endParaRPr lang="en-US" dirty="0"/>
          </a:p>
        </p:txBody>
      </p:sp>
      <p:sp>
        <p:nvSpPr>
          <p:cNvPr id="9" name="Slide Number Placeholder 8"/>
          <p:cNvSpPr>
            <a:spLocks noGrp="1"/>
          </p:cNvSpPr>
          <p:nvPr>
            <p:ph type="sldNum" sz="quarter" idx="12"/>
          </p:nvPr>
        </p:nvSpPr>
        <p:spPr/>
        <p:txBody>
          <a:bodyPr/>
          <a:lstStyle>
            <a:extLst/>
          </a:lstStyle>
          <a:p>
            <a:pPr>
              <a:defRPr/>
            </a:pPr>
            <a:fld id="{986D10E8-0367-4E5D-9E4A-DD9E1662923B}" type="slidenum">
              <a:rPr lang="en-US" smtClean="0"/>
              <a:pPr>
                <a:defRPr/>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pPr>
              <a:defRPr/>
            </a:pPr>
            <a:fld id="{05B6098F-756C-4371-8629-D7887CAE58D3}" type="datetime1">
              <a:rPr lang="en-US" smtClean="0"/>
              <a:pPr>
                <a:defRPr/>
              </a:pPr>
              <a:t>12/9/2015</a:t>
            </a:fld>
            <a:endParaRPr lang="en-US" dirty="0"/>
          </a:p>
        </p:txBody>
      </p:sp>
      <p:sp>
        <p:nvSpPr>
          <p:cNvPr id="4" name="Footer Placeholder 3"/>
          <p:cNvSpPr>
            <a:spLocks noGrp="1"/>
          </p:cNvSpPr>
          <p:nvPr>
            <p:ph type="ftr" sz="quarter" idx="11"/>
          </p:nvPr>
        </p:nvSpPr>
        <p:spPr/>
        <p:txBody>
          <a:bodyPr/>
          <a:lstStyle>
            <a:extLst/>
          </a:lstStyle>
          <a:p>
            <a:pPr>
              <a:defRPr/>
            </a:pPr>
            <a:endParaRPr lang="en-US" dirty="0"/>
          </a:p>
        </p:txBody>
      </p:sp>
      <p:sp>
        <p:nvSpPr>
          <p:cNvPr id="5" name="Slide Number Placeholder 4"/>
          <p:cNvSpPr>
            <a:spLocks noGrp="1"/>
          </p:cNvSpPr>
          <p:nvPr>
            <p:ph type="sldNum" sz="quarter" idx="12"/>
          </p:nvPr>
        </p:nvSpPr>
        <p:spPr/>
        <p:txBody>
          <a:bodyPr/>
          <a:lstStyle>
            <a:extLst/>
          </a:lstStyle>
          <a:p>
            <a:pPr>
              <a:defRPr/>
            </a:pPr>
            <a:fld id="{74182478-D854-4386-B19D-338899BFC4A3}" type="slidenum">
              <a:rPr lang="en-US" smtClean="0"/>
              <a:pPr>
                <a:defRPr/>
              </a:pPr>
              <a:t>‹#›</a:t>
            </a:fld>
            <a:endParaRPr lang="en-US" dirty="0"/>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pPr>
              <a:defRPr/>
            </a:pPr>
            <a:fld id="{DBF1234E-A55B-461F-95E4-6E9D08D8F588}" type="datetime1">
              <a:rPr lang="en-US" smtClean="0"/>
              <a:pPr>
                <a:defRPr/>
              </a:pPr>
              <a:t>12/9/2015</a:t>
            </a:fld>
            <a:endParaRPr lang="en-US" dirty="0"/>
          </a:p>
        </p:txBody>
      </p:sp>
      <p:sp>
        <p:nvSpPr>
          <p:cNvPr id="3" name="Footer Placeholder 2"/>
          <p:cNvSpPr>
            <a:spLocks noGrp="1"/>
          </p:cNvSpPr>
          <p:nvPr>
            <p:ph type="ftr" sz="quarter" idx="11"/>
          </p:nvPr>
        </p:nvSpPr>
        <p:spPr/>
        <p:txBody>
          <a:bodyPr/>
          <a:lstStyle>
            <a:extLst/>
          </a:lstStyle>
          <a:p>
            <a:pPr>
              <a:defRPr/>
            </a:pPr>
            <a:endParaRPr lang="en-US" dirty="0"/>
          </a:p>
        </p:txBody>
      </p:sp>
      <p:sp>
        <p:nvSpPr>
          <p:cNvPr id="4" name="Slide Number Placeholder 3"/>
          <p:cNvSpPr>
            <a:spLocks noGrp="1"/>
          </p:cNvSpPr>
          <p:nvPr>
            <p:ph type="sldNum" sz="quarter" idx="12"/>
          </p:nvPr>
        </p:nvSpPr>
        <p:spPr/>
        <p:txBody>
          <a:bodyPr/>
          <a:lstStyle>
            <a:extLst/>
          </a:lstStyle>
          <a:p>
            <a:pPr>
              <a:defRPr/>
            </a:pPr>
            <a:fld id="{D3A6B547-B69A-4B3E-824B-F8B9F77F30B6}"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pPr>
              <a:defRPr/>
            </a:pPr>
            <a:fld id="{57B0C22D-B331-43E5-B1B9-EFA38C5EA6F6}" type="datetime1">
              <a:rPr lang="en-US" smtClean="0"/>
              <a:pPr>
                <a:defRPr/>
              </a:pPr>
              <a:t>12/9/2015</a:t>
            </a:fld>
            <a:endParaRPr lang="en-US" dirty="0"/>
          </a:p>
        </p:txBody>
      </p:sp>
      <p:sp>
        <p:nvSpPr>
          <p:cNvPr id="6" name="Footer Placeholder 5"/>
          <p:cNvSpPr>
            <a:spLocks noGrp="1"/>
          </p:cNvSpPr>
          <p:nvPr>
            <p:ph type="ftr" sz="quarter" idx="11"/>
          </p:nvPr>
        </p:nvSpPr>
        <p:spPr/>
        <p:txBody>
          <a:bodyPr/>
          <a:lstStyle>
            <a:extLst/>
          </a:lstStyle>
          <a:p>
            <a:pPr>
              <a:defRPr/>
            </a:pPr>
            <a:endParaRPr lang="en-US" dirty="0"/>
          </a:p>
        </p:txBody>
      </p:sp>
      <p:sp>
        <p:nvSpPr>
          <p:cNvPr id="7" name="Slide Number Placeholder 6"/>
          <p:cNvSpPr>
            <a:spLocks noGrp="1"/>
          </p:cNvSpPr>
          <p:nvPr>
            <p:ph type="sldNum" sz="quarter" idx="12"/>
          </p:nvPr>
        </p:nvSpPr>
        <p:spPr/>
        <p:txBody>
          <a:bodyPr/>
          <a:lstStyle>
            <a:extLst/>
          </a:lstStyle>
          <a:p>
            <a:pPr>
              <a:defRPr/>
            </a:pPr>
            <a:fld id="{85D84466-CB37-49EF-9CF4-ADD313A8598B}" type="slidenum">
              <a:rPr lang="en-US" smtClean="0"/>
              <a:pPr>
                <a:defRPr/>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dirty="0"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pPr>
              <a:defRPr/>
            </a:pPr>
            <a:fld id="{5EFE5778-8BFC-4536-9703-0D28E9F70237}" type="datetime1">
              <a:rPr lang="en-US" smtClean="0"/>
              <a:pPr>
                <a:defRPr/>
              </a:pPr>
              <a:t>12/9/2015</a:t>
            </a:fld>
            <a:endParaRPr lang="en-US" dirty="0"/>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pPr>
              <a:defRPr/>
            </a:pPr>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pPr>
              <a:defRPr/>
            </a:pPr>
            <a:fld id="{420B8259-93AD-49B5-837E-5FA1F175561B}" type="slidenum">
              <a:rPr lang="en-US" smtClean="0"/>
              <a:pPr>
                <a:defRPr/>
              </a:pPr>
              <a:t>‹#›</a:t>
            </a:fld>
            <a:endParaRPr lang="en-US"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0" name="Right Triangle 9"/>
          <p:cNvSpPr>
            <a:spLocks/>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dirty="0"/>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dirty="0"/>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4" name="Right Triangle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dirty="0"/>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pPr>
              <a:defRPr/>
            </a:pPr>
            <a:fld id="{B41E24F9-DA40-43C1-89CE-AAA16B93C677}" type="datetime1">
              <a:rPr lang="en-US" smtClean="0"/>
              <a:pPr>
                <a:defRPr/>
              </a:pPr>
              <a:t>12/9/2015</a:t>
            </a:fld>
            <a:endParaRPr lang="en-US" dirty="0"/>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pPr>
              <a:defRPr/>
            </a:pPr>
            <a:endParaRPr lang="en-US" dirty="0"/>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pPr>
              <a:defRPr/>
            </a:pPr>
            <a:fld id="{DA966EB8-3645-45BA-B837-242CADC3AE92}" type="slidenum">
              <a:rPr lang="en-US" smtClean="0"/>
              <a:pPr>
                <a:defRPr/>
              </a:pPr>
              <a:t>‹#›</a:t>
            </a:fld>
            <a:endParaRPr lang="en-US" dirty="0"/>
          </a:p>
        </p:txBody>
      </p:sp>
      <p:sp>
        <p:nvSpPr>
          <p:cNvPr id="11" name="Footer Placeholder 1"/>
          <p:cNvSpPr txBox="1">
            <a:spLocks/>
          </p:cNvSpPr>
          <p:nvPr userDrawn="1"/>
        </p:nvSpPr>
        <p:spPr>
          <a:xfrm>
            <a:off x="3888031" y="6407944"/>
            <a:ext cx="4759241"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000" dirty="0" smtClean="0">
                <a:latin typeface="Times New Roman" panose="02020603050405020304" pitchFamily="18" charset="0"/>
                <a:cs typeface="Times New Roman" panose="02020603050405020304" pitchFamily="18" charset="0"/>
              </a:rPr>
              <a:t>Copyright ©2017 Cengage Learning. All Rights Reserved. May not be scanned, copied or duplicated, or posted to a publicly accessible website, in whole or in part.</a:t>
            </a:r>
            <a:endParaRPr lang="en-US" sz="1000" dirty="0">
              <a:latin typeface="Times New Roman" panose="02020603050405020304" pitchFamily="18"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p:txBody>
          <a:bodyPr>
            <a:normAutofit/>
          </a:bodyPr>
          <a:lstStyle/>
          <a:p>
            <a:pPr eaLnBrk="1" hangingPunct="1"/>
            <a:r>
              <a:rPr lang="en-US" dirty="0" smtClean="0"/>
              <a:t>Systems Analysis and </a:t>
            </a:r>
            <a:r>
              <a:rPr lang="en-US" smtClean="0"/>
              <a:t>Design 11</a:t>
            </a:r>
            <a:r>
              <a:rPr lang="en-US" baseline="30000" smtClean="0"/>
              <a:t>th</a:t>
            </a:r>
            <a:r>
              <a:rPr lang="en-US" smtClean="0"/>
              <a:t> </a:t>
            </a:r>
            <a:r>
              <a:rPr lang="en-US" dirty="0" smtClean="0"/>
              <a:t>Edition</a:t>
            </a:r>
          </a:p>
        </p:txBody>
      </p:sp>
      <p:sp>
        <p:nvSpPr>
          <p:cNvPr id="15362" name="Subtitle 2"/>
          <p:cNvSpPr>
            <a:spLocks noGrp="1"/>
          </p:cNvSpPr>
          <p:nvPr>
            <p:ph type="body" idx="1"/>
          </p:nvPr>
        </p:nvSpPr>
        <p:spPr>
          <a:xfrm>
            <a:off x="3124200" y="2895600"/>
            <a:ext cx="6019800" cy="1491000"/>
          </a:xfrm>
        </p:spPr>
        <p:txBody>
          <a:bodyPr/>
          <a:lstStyle/>
          <a:p>
            <a:pPr eaLnBrk="1" hangingPunct="1"/>
            <a:r>
              <a:rPr lang="en-US" dirty="0" smtClean="0"/>
              <a:t>Toolkit B – The Systems Analyst’s Toolkit CASE Tools</a:t>
            </a:r>
            <a:endParaRPr lang="en-US" dirty="0" smtClean="0">
              <a:solidFill>
                <a:schemeClr val="tx1"/>
              </a:solidFill>
            </a:endParaRPr>
          </a:p>
          <a:p>
            <a:pPr eaLnBrk="1" hangingPunct="1"/>
            <a:endParaRPr lang="en-US" dirty="0" smtClean="0">
              <a:solidFill>
                <a:schemeClr val="tx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10</a:t>
            </a:fld>
            <a:endParaRPr lang="en-US" dirty="0"/>
          </a:p>
        </p:txBody>
      </p:sp>
      <p:sp>
        <p:nvSpPr>
          <p:cNvPr id="2" name="Title 1"/>
          <p:cNvSpPr>
            <a:spLocks noGrp="1"/>
          </p:cNvSpPr>
          <p:nvPr>
            <p:ph type="title"/>
          </p:nvPr>
        </p:nvSpPr>
        <p:spPr/>
        <p:txBody>
          <a:bodyPr rtlCol="0">
            <a:normAutofit/>
          </a:bodyPr>
          <a:lstStyle/>
          <a:p>
            <a:pPr>
              <a:defRPr/>
            </a:pPr>
            <a:r>
              <a:rPr lang="en-US" dirty="0"/>
              <a:t>CASE Terms and Concepts </a:t>
            </a:r>
            <a:r>
              <a:rPr lang="en-US" sz="1400" dirty="0"/>
              <a:t>(Cont</a:t>
            </a:r>
            <a:r>
              <a:rPr lang="en-US" sz="1400" dirty="0" smtClean="0"/>
              <a:t>. 2)</a:t>
            </a:r>
          </a:p>
        </p:txBody>
      </p:sp>
      <p:sp>
        <p:nvSpPr>
          <p:cNvPr id="5" name="Text Placeholder 2"/>
          <p:cNvSpPr>
            <a:spLocks noGrp="1"/>
          </p:cNvSpPr>
          <p:nvPr>
            <p:ph idx="4294967295"/>
          </p:nvPr>
        </p:nvSpPr>
        <p:spPr>
          <a:xfrm>
            <a:off x="415636" y="1481138"/>
            <a:ext cx="8271164" cy="4767262"/>
          </a:xfrm>
        </p:spPr>
        <p:txBody>
          <a:bodyPr>
            <a:normAutofit/>
          </a:bodyPr>
          <a:lstStyle/>
          <a:p>
            <a:r>
              <a:rPr lang="en-US" b="1" dirty="0" smtClean="0"/>
              <a:t>Individual Tools</a:t>
            </a:r>
            <a:endParaRPr lang="en-US" b="1" dirty="0"/>
          </a:p>
          <a:p>
            <a:pPr lvl="1"/>
            <a:r>
              <a:rPr lang="en-US" dirty="0" smtClean="0"/>
              <a:t>Used </a:t>
            </a:r>
            <a:r>
              <a:rPr lang="en-US" dirty="0"/>
              <a:t>to model, document, engineer</a:t>
            </a:r>
            <a:r>
              <a:rPr lang="en-US" dirty="0" smtClean="0"/>
              <a:t>, and </a:t>
            </a:r>
            <a:r>
              <a:rPr lang="en-US" dirty="0"/>
              <a:t>construct </a:t>
            </a:r>
            <a:r>
              <a:rPr lang="en-US" dirty="0" smtClean="0"/>
              <a:t>the information system</a:t>
            </a:r>
          </a:p>
          <a:p>
            <a:pPr lvl="1"/>
            <a:r>
              <a:rPr lang="en-US" dirty="0" smtClean="0"/>
              <a:t>Modeling tools</a:t>
            </a:r>
            <a:endParaRPr lang="en-US" dirty="0"/>
          </a:p>
          <a:p>
            <a:pPr lvl="2"/>
            <a:r>
              <a:rPr lang="en-US" dirty="0"/>
              <a:t>Unified Modeling Language diagrams and functional decomposition diagrams (Chapter 4)</a:t>
            </a:r>
          </a:p>
          <a:p>
            <a:pPr lvl="2"/>
            <a:r>
              <a:rPr lang="en-US" dirty="0"/>
              <a:t>Data flow diagrams (Chapter 5)</a:t>
            </a:r>
          </a:p>
          <a:p>
            <a:pPr lvl="2"/>
            <a:r>
              <a:rPr lang="en-US" dirty="0"/>
              <a:t>Object diagrams (Chapter 6)</a:t>
            </a:r>
          </a:p>
          <a:p>
            <a:pPr lvl="2"/>
            <a:r>
              <a:rPr lang="en-US" dirty="0"/>
              <a:t>Entity-relationship diagrams (Chapter 9)</a:t>
            </a:r>
          </a:p>
          <a:p>
            <a:pPr lvl="2"/>
            <a:r>
              <a:rPr lang="en-US" dirty="0"/>
              <a:t>Structure charts (Chapter 10</a:t>
            </a:r>
            <a:r>
              <a:rPr lang="en-US" dirty="0" smtClean="0"/>
              <a:t>)</a:t>
            </a:r>
            <a:endParaRPr lang="en-US" dirty="0"/>
          </a:p>
        </p:txBody>
      </p:sp>
    </p:spTree>
    <p:extLst>
      <p:ext uri="{BB962C8B-B14F-4D97-AF65-F5344CB8AC3E}">
        <p14:creationId xmlns:p14="http://schemas.microsoft.com/office/powerpoint/2010/main" val="11362231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a:spLocks noGrp="1"/>
          </p:cNvSpPr>
          <p:nvPr>
            <p:ph idx="1"/>
          </p:nvPr>
        </p:nvSpPr>
        <p:spPr/>
        <p:txBody>
          <a:bodyPr>
            <a:noAutofit/>
          </a:bodyPr>
          <a:lstStyle/>
          <a:p>
            <a:pPr lvl="1"/>
            <a:r>
              <a:rPr lang="en-US" dirty="0" smtClean="0"/>
              <a:t>Documentation tools</a:t>
            </a:r>
          </a:p>
          <a:p>
            <a:pPr lvl="2"/>
            <a:r>
              <a:rPr lang="en-US" dirty="0" smtClean="0"/>
              <a:t>Used to check for inconsistent or incomplete information in forms, reports, and diagrams</a:t>
            </a:r>
          </a:p>
          <a:p>
            <a:pPr lvl="1"/>
            <a:r>
              <a:rPr lang="en-US" dirty="0" smtClean="0"/>
              <a:t>Engineering tools</a:t>
            </a:r>
          </a:p>
          <a:p>
            <a:pPr lvl="2"/>
            <a:r>
              <a:rPr lang="en-US" b="1" dirty="0" smtClean="0"/>
              <a:t>Forward engineering</a:t>
            </a:r>
            <a:r>
              <a:rPr lang="en-US" dirty="0" smtClean="0"/>
              <a:t>:</a:t>
            </a:r>
            <a:r>
              <a:rPr lang="en-US" b="1" dirty="0" smtClean="0"/>
              <a:t> </a:t>
            </a:r>
            <a:r>
              <a:rPr lang="en-US" dirty="0" smtClean="0"/>
              <a:t>Translating business processes into applications</a:t>
            </a:r>
          </a:p>
          <a:p>
            <a:pPr lvl="2"/>
            <a:r>
              <a:rPr lang="en-US" b="1" dirty="0" smtClean="0"/>
              <a:t>Reverse engineering</a:t>
            </a:r>
            <a:r>
              <a:rPr lang="en-US" dirty="0" smtClean="0"/>
              <a:t>:</a:t>
            </a:r>
            <a:r>
              <a:rPr lang="en-US" b="1" dirty="0" smtClean="0"/>
              <a:t> </a:t>
            </a:r>
            <a:r>
              <a:rPr lang="en-US" dirty="0" smtClean="0"/>
              <a:t>Helps break down an existing application into diagrams, structure charts, and source code</a:t>
            </a:r>
            <a:endParaRPr lang="en-US"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11</a:t>
            </a:fld>
            <a:endParaRPr lang="en-US" dirty="0"/>
          </a:p>
        </p:txBody>
      </p:sp>
      <p:sp>
        <p:nvSpPr>
          <p:cNvPr id="2" name="Title 1"/>
          <p:cNvSpPr>
            <a:spLocks noGrp="1"/>
          </p:cNvSpPr>
          <p:nvPr>
            <p:ph type="title"/>
          </p:nvPr>
        </p:nvSpPr>
        <p:spPr/>
        <p:txBody>
          <a:bodyPr>
            <a:normAutofit/>
          </a:bodyPr>
          <a:lstStyle/>
          <a:p>
            <a:r>
              <a:rPr lang="en-US" dirty="0" smtClean="0"/>
              <a:t>CASE Terms and Concepts </a:t>
            </a:r>
            <a:r>
              <a:rPr lang="en-US" sz="1400" dirty="0" smtClean="0"/>
              <a:t>(Cont. 3)</a:t>
            </a:r>
            <a:endParaRPr lang="en-US" sz="1600" dirty="0" smtClean="0"/>
          </a:p>
        </p:txBody>
      </p:sp>
    </p:spTree>
    <p:extLst>
      <p:ext uri="{BB962C8B-B14F-4D97-AF65-F5344CB8AC3E}">
        <p14:creationId xmlns:p14="http://schemas.microsoft.com/office/powerpoint/2010/main" val="23588576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a:spLocks noGrp="1"/>
          </p:cNvSpPr>
          <p:nvPr>
            <p:ph idx="1"/>
          </p:nvPr>
        </p:nvSpPr>
        <p:spPr>
          <a:xfrm>
            <a:off x="457200" y="1481328"/>
            <a:ext cx="3810000" cy="4525963"/>
          </a:xfrm>
        </p:spPr>
        <p:txBody>
          <a:bodyPr/>
          <a:lstStyle/>
          <a:p>
            <a:pPr lvl="1"/>
            <a:r>
              <a:rPr lang="en-US" dirty="0" smtClean="0"/>
              <a:t>Construction tools</a:t>
            </a:r>
          </a:p>
          <a:p>
            <a:pPr lvl="2"/>
            <a:r>
              <a:rPr lang="en-US" b="1" dirty="0" smtClean="0"/>
              <a:t>Application generator</a:t>
            </a:r>
            <a:r>
              <a:rPr lang="en-US" dirty="0" smtClean="0"/>
              <a:t> </a:t>
            </a:r>
            <a:r>
              <a:rPr lang="en-US" b="1" dirty="0" smtClean="0"/>
              <a:t>(code generator)</a:t>
            </a:r>
            <a:r>
              <a:rPr lang="en-US" dirty="0" smtClean="0"/>
              <a:t>: Used to develop computer programs rapidly by </a:t>
            </a:r>
            <a:br>
              <a:rPr lang="en-US" dirty="0" smtClean="0"/>
            </a:br>
            <a:r>
              <a:rPr lang="en-US" dirty="0" smtClean="0"/>
              <a:t>translating a logical model directly into </a:t>
            </a:r>
            <a:br>
              <a:rPr lang="en-US" dirty="0" smtClean="0"/>
            </a:br>
            <a:r>
              <a:rPr lang="en-US" dirty="0" smtClean="0"/>
              <a:t>code</a:t>
            </a:r>
          </a:p>
          <a:p>
            <a:pPr lvl="2"/>
            <a:endParaRPr lang="en-US"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12</a:t>
            </a:fld>
            <a:endParaRPr lang="en-US" dirty="0"/>
          </a:p>
        </p:txBody>
      </p:sp>
      <p:sp>
        <p:nvSpPr>
          <p:cNvPr id="2" name="Title 1"/>
          <p:cNvSpPr>
            <a:spLocks noGrp="1"/>
          </p:cNvSpPr>
          <p:nvPr>
            <p:ph type="title"/>
          </p:nvPr>
        </p:nvSpPr>
        <p:spPr/>
        <p:txBody>
          <a:bodyPr>
            <a:normAutofit/>
          </a:bodyPr>
          <a:lstStyle/>
          <a:p>
            <a:r>
              <a:rPr lang="en-US" dirty="0" smtClean="0"/>
              <a:t>CASE Terms and Concepts </a:t>
            </a:r>
            <a:r>
              <a:rPr lang="en-US" sz="1400" dirty="0" smtClean="0"/>
              <a:t>(Cont. 4)</a:t>
            </a:r>
          </a:p>
        </p:txBody>
      </p:sp>
      <p:sp>
        <p:nvSpPr>
          <p:cNvPr id="9" name="Rectangle 8"/>
          <p:cNvSpPr/>
          <p:nvPr/>
        </p:nvSpPr>
        <p:spPr>
          <a:xfrm>
            <a:off x="775440" y="5086394"/>
            <a:ext cx="3186960" cy="861774"/>
          </a:xfrm>
          <a:prstGeom prst="rect">
            <a:avLst/>
          </a:prstGeom>
        </p:spPr>
        <p:txBody>
          <a:bodyPr wrap="square">
            <a:spAutoFit/>
          </a:bodyPr>
          <a:lstStyle/>
          <a:p>
            <a:r>
              <a:rPr lang="en-US" sz="1400" b="1" dirty="0"/>
              <a:t>FIGURE B-4 </a:t>
            </a:r>
            <a:r>
              <a:rPr lang="en-US" sz="1400" dirty="0"/>
              <a:t>IBM Rational </a:t>
            </a:r>
            <a:r>
              <a:rPr lang="en-US" sz="1400" dirty="0" smtClean="0"/>
              <a:t>Rhapsody can generate </a:t>
            </a:r>
            <a:r>
              <a:rPr lang="en-US" sz="1400" dirty="0"/>
              <a:t>source code from UML diagrams.</a:t>
            </a:r>
          </a:p>
          <a:p>
            <a:r>
              <a:rPr lang="en-US" sz="800" b="1" dirty="0"/>
              <a:t>Source: </a:t>
            </a:r>
            <a:r>
              <a:rPr lang="en-US" sz="800" dirty="0"/>
              <a:t>IBM Corporation</a:t>
            </a:r>
          </a:p>
        </p:txBody>
      </p:sp>
      <p:pic>
        <p:nvPicPr>
          <p:cNvPr id="3" name="Picture 2" descr="This is a screenshot of the webpage of IBM’s Rational Rhapsody. The webpage is titled Rational Rhapsody Architect for Software. There are two tabs below the title. The first tab is labeled features and the second tab is labeled system requirements. The first tab seems to be highlighted. There is a button below the tab, which is labeled download the trial.&#10;The following content is presented on the webpage:&#10;Improve productivity, reuse and consistency with software visualization. IBM® Rational® Rhapsody® Architect for Software is an integrated development environment (IDE) for embedded software. Develop applications visually using industry-standard Unified Modeling Language (UML) diagrams. The visual programming environment integrates design and development functions, and facilitates team collaboration for better and faster results.&#10;Rational Rhapsody Architect for Software helps you rapidly move from design to implementation.&#10;• Visual software development – lets you visualize architecture and design with industry-standard UML diagrams.&#10;• Embedded software engineering – moves you from design to implementation with real-time, automated, embedded software engineering.&#10;• Team collaboration – helps you collaborate using model-based differencing and merging features including integration with IBM Rational Team Concert™.&#10;• Requirements traceability – trade design to requirements to help you comply with standards such as DO-178B, ISO-26262 or IEC 61508.&#10;• Lifecycle support and add-one software – integrates with other IBM Rational products for full product lifecycle development. Plus, you can extend the functionality of Rational Rhapsody Architect for Software with optional add-on software products.&#10;" title="FIGURE B-4 IBM Rational Rhapsody can generate source code from UML diagram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2793" y="1275436"/>
            <a:ext cx="4933103" cy="5132508"/>
          </a:xfrm>
          <a:prstGeom prst="rect">
            <a:avLst/>
          </a:prstGeom>
        </p:spPr>
      </p:pic>
    </p:spTree>
    <p:extLst>
      <p:ext uri="{BB962C8B-B14F-4D97-AF65-F5344CB8AC3E}">
        <p14:creationId xmlns:p14="http://schemas.microsoft.com/office/powerpoint/2010/main" val="26340663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a:spLocks noGrp="1"/>
          </p:cNvSpPr>
          <p:nvPr>
            <p:ph idx="1"/>
          </p:nvPr>
        </p:nvSpPr>
        <p:spPr>
          <a:xfrm>
            <a:off x="457200" y="1481328"/>
            <a:ext cx="4267200" cy="4525963"/>
          </a:xfrm>
        </p:spPr>
        <p:txBody>
          <a:bodyPr/>
          <a:lstStyle/>
          <a:p>
            <a:pPr lvl="2"/>
            <a:r>
              <a:rPr lang="en-US" b="1" dirty="0" smtClean="0"/>
              <a:t>Screen generator</a:t>
            </a:r>
            <a:r>
              <a:rPr lang="en-US" dirty="0"/>
              <a:t> </a:t>
            </a:r>
            <a:r>
              <a:rPr lang="en-US" b="1" dirty="0"/>
              <a:t>(</a:t>
            </a:r>
            <a:r>
              <a:rPr lang="en-US" b="1" dirty="0" smtClean="0"/>
              <a:t>form painter)</a:t>
            </a:r>
            <a:r>
              <a:rPr lang="en-US" dirty="0" smtClean="0"/>
              <a:t>: Helps design a custom interface, create screen forms, and handle data entry format and procedures</a:t>
            </a:r>
          </a:p>
          <a:p>
            <a:pPr lvl="2"/>
            <a:r>
              <a:rPr lang="en-US" b="1" dirty="0"/>
              <a:t>Report generator (report writer)</a:t>
            </a:r>
            <a:r>
              <a:rPr lang="en-US" dirty="0"/>
              <a:t>: tool for designing formatted reports </a:t>
            </a:r>
            <a:r>
              <a:rPr lang="en-US" dirty="0" smtClean="0"/>
              <a:t>rapidly</a:t>
            </a:r>
            <a:endParaRPr lang="en-US"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13</a:t>
            </a:fld>
            <a:endParaRPr lang="en-US" dirty="0"/>
          </a:p>
        </p:txBody>
      </p:sp>
      <p:sp>
        <p:nvSpPr>
          <p:cNvPr id="2" name="Title 1"/>
          <p:cNvSpPr>
            <a:spLocks noGrp="1"/>
          </p:cNvSpPr>
          <p:nvPr>
            <p:ph type="title"/>
          </p:nvPr>
        </p:nvSpPr>
        <p:spPr/>
        <p:txBody>
          <a:bodyPr>
            <a:normAutofit/>
          </a:bodyPr>
          <a:lstStyle/>
          <a:p>
            <a:r>
              <a:rPr lang="en-US" dirty="0" smtClean="0"/>
              <a:t>CASE Terms and Concepts </a:t>
            </a:r>
            <a:r>
              <a:rPr lang="en-US" sz="1400" dirty="0" smtClean="0"/>
              <a:t>(Cont. 5)</a:t>
            </a:r>
          </a:p>
        </p:txBody>
      </p:sp>
      <p:sp>
        <p:nvSpPr>
          <p:cNvPr id="10" name="Rectangle 9"/>
          <p:cNvSpPr/>
          <p:nvPr/>
        </p:nvSpPr>
        <p:spPr>
          <a:xfrm>
            <a:off x="573024" y="5145517"/>
            <a:ext cx="4035552" cy="861774"/>
          </a:xfrm>
          <a:prstGeom prst="rect">
            <a:avLst/>
          </a:prstGeom>
        </p:spPr>
        <p:txBody>
          <a:bodyPr wrap="square">
            <a:spAutoFit/>
          </a:bodyPr>
          <a:lstStyle/>
          <a:p>
            <a:r>
              <a:rPr lang="en-US" sz="1400" b="1" dirty="0"/>
              <a:t>FIGURE B-5 </a:t>
            </a:r>
            <a:r>
              <a:rPr lang="en-US" sz="1400" dirty="0"/>
              <a:t>SAP Crystal Reports is a </a:t>
            </a:r>
            <a:r>
              <a:rPr lang="en-US" sz="1400" dirty="0" smtClean="0"/>
              <a:t>popular report </a:t>
            </a:r>
            <a:r>
              <a:rPr lang="en-US" sz="1400" dirty="0"/>
              <a:t>generator that can display </a:t>
            </a:r>
            <a:r>
              <a:rPr lang="en-US" sz="1400" dirty="0" smtClean="0"/>
              <a:t>business analytics </a:t>
            </a:r>
            <a:r>
              <a:rPr lang="en-US" sz="1400" dirty="0"/>
              <a:t>and support decision making.</a:t>
            </a:r>
          </a:p>
          <a:p>
            <a:r>
              <a:rPr lang="en-US" sz="800" b="1" dirty="0"/>
              <a:t>Source: </a:t>
            </a:r>
            <a:r>
              <a:rPr lang="en-US" sz="800" dirty="0"/>
              <a:t>SAP SE</a:t>
            </a:r>
          </a:p>
        </p:txBody>
      </p:sp>
      <p:pic>
        <p:nvPicPr>
          <p:cNvPr id="3" name="Picture 2" descr="This is a screenshot of SAP Crystal Reports’ webpage. There are three tabs on the top of the page. Starting from the left, the tabs are labeled SAP Crystal Reports, SAP Crystal Dashboard Design, and SAP Crystal Server. The first tab is highlighted.&#10;The header below the tabs reads SAP Crystal Reports. The following content is presented below the header:&#10;A robust production reporting tool, SAP Crystal Reports turns almost any data source into interactive, actionable information that can be accessed offline or online, for applications, portals and mobile devices.&#10;There is another header below the content, which reads features and benefits. The following content is presented under this header:&#10;SAP® Crystal Reports® software is the de facto standard in reporting. With SAP Crystal Reports 2013, you can create powerful, richly formatted, dynamic reports from virtually any data source, delivered in dozens of formats, in up to 24 languages. A robust production reporting tool, SAP Crystal Reports turns almost any data source into interactive, actionable information that can be accessed offline or online, for applications, portals and mobile devices.&#10;• Flexible, customizable report design&#10;Create highly formatted, pixel-perfect reports quickly with SAP Crystal Reports’ intuitive design interface and efficient workflows.&#10;• Build data connectivity&#10;Connect to information sources spread across the organization directly. Data sources include: Native, ODBC, OLE DB, and JDBC connectivity to relational, OLAP, Web services, XML, enterprise data sources, and salesforce.com.&#10;• Powerful reporting delivery options&#10;Deliver personalized reports to your business users’ preferred destination in their preferred language and format. &#10;• Expanded support for Excel&#10;XLSX export takes full advantage of the updated Excel file format by allowing more data to be exported to a single worksheet, without spanning multiple worksheets.&#10;• Mobile interactivity&#10;Interactive reports are now available through your mobile devices.&#10;• SAP Crystal Dashboard Design Software, Adobe Flex, Adobe Flash, and HTML 5 integration&#10;Enable SAP Crystal Reports developers to produce powerful “mash-ups” pulling data from various sources. &#10;" title="FIGURE B-5 SAP Crystal Reports is a popular report generator that can display business analytics and support decision mak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317197"/>
            <a:ext cx="4136232" cy="5090747"/>
          </a:xfrm>
          <a:prstGeom prst="rect">
            <a:avLst/>
          </a:prstGeom>
        </p:spPr>
      </p:pic>
    </p:spTree>
    <p:extLst>
      <p:ext uri="{BB962C8B-B14F-4D97-AF65-F5344CB8AC3E}">
        <p14:creationId xmlns:p14="http://schemas.microsoft.com/office/powerpoint/2010/main" val="10115323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14</a:t>
            </a:fld>
            <a:endParaRPr lang="en-US" dirty="0"/>
          </a:p>
        </p:txBody>
      </p:sp>
      <p:sp>
        <p:nvSpPr>
          <p:cNvPr id="2" name="Title 1"/>
          <p:cNvSpPr>
            <a:spLocks noGrp="1"/>
          </p:cNvSpPr>
          <p:nvPr>
            <p:ph type="title"/>
          </p:nvPr>
        </p:nvSpPr>
        <p:spPr/>
        <p:txBody>
          <a:bodyPr rtlCol="0">
            <a:normAutofit/>
          </a:bodyPr>
          <a:lstStyle/>
          <a:p>
            <a:pPr>
              <a:defRPr/>
            </a:pPr>
            <a:r>
              <a:rPr lang="en-US" dirty="0" smtClean="0"/>
              <a:t>Development Environments</a:t>
            </a:r>
          </a:p>
        </p:txBody>
      </p:sp>
      <p:sp>
        <p:nvSpPr>
          <p:cNvPr id="5" name="Content Placeholder 6"/>
          <p:cNvSpPr txBox="1">
            <a:spLocks/>
          </p:cNvSpPr>
          <p:nvPr/>
        </p:nvSpPr>
        <p:spPr>
          <a:xfrm>
            <a:off x="457200" y="1481328"/>
            <a:ext cx="8229600" cy="4525963"/>
          </a:xfrm>
          <a:prstGeom prst="rect">
            <a:avLst/>
          </a:prstGeom>
        </p:spPr>
        <p:txBody>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fontAlgn="auto"/>
            <a:r>
              <a:rPr lang="en-US" dirty="0" smtClean="0"/>
              <a:t>Mix of software tools, methods, and physical resources used to create an information system</a:t>
            </a:r>
          </a:p>
          <a:p>
            <a:pPr fontAlgn="auto"/>
            <a:r>
              <a:rPr lang="en-US" b="1" dirty="0" smtClean="0"/>
              <a:t>Integrated Development 		     Environment (IDE)</a:t>
            </a:r>
          </a:p>
          <a:p>
            <a:pPr lvl="1" fontAlgn="auto">
              <a:spcAft>
                <a:spcPts val="0"/>
              </a:spcAft>
            </a:pPr>
            <a:r>
              <a:rPr lang="en-US" dirty="0" smtClean="0"/>
              <a:t>Uses built-in tools provided 			     by the software vendor that 		          make it easier to create 		          applications based on their 			     products</a:t>
            </a:r>
          </a:p>
          <a:p>
            <a:pPr lvl="1" fontAlgn="auto">
              <a:spcAft>
                <a:spcPts val="0"/>
              </a:spcAft>
            </a:pPr>
            <a:endParaRPr lang="en-US" dirty="0" smtClean="0"/>
          </a:p>
        </p:txBody>
      </p:sp>
      <p:pic>
        <p:nvPicPr>
          <p:cNvPr id="3" name="Picture 2" descr="This is a screenshot of Apple Xcode’s webpage. There is a horizontal task bar on top of the page. Starting from the left, the buttons on the task bar are labeled developer, technologies, resources, support, and member center. &#10;Below the task bar, the word Xcode is mentioned on the left side. There are four more buttons on the right side. These buttons are labeled What’s new, Xcode IDE, Interface builder, features, and download. &#10;There is an image of a MacBook in the center of the webpage. The screen of the MacBook shows the Xcode software.&#10;The content below the image is titled what’s new in Xcode 7. The following content is presented below the header:&#10;Xcode 7 includes everything you need to create amazing apps for iPhone, iPad, Mac, and Apple Watch. The Swift programming language has been updated and is now faster than ever, with great features that make your code even easier to read and write. And with the new playgrounds you can experiment with new APIs or author gorgeous interactive documentation using embedded resources, additional source code, and rich text comments. Xcode’s user interface testing feature can even record your app in action and generate tests for you.   &#10;" title="FIGURE B-8 Xcode is free IDE for all o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9696" y="2329203"/>
            <a:ext cx="3810000" cy="3951796"/>
          </a:xfrm>
          <a:prstGeom prst="rect">
            <a:avLst/>
          </a:prstGeom>
        </p:spPr>
      </p:pic>
      <p:sp>
        <p:nvSpPr>
          <p:cNvPr id="4" name="Rectangle 3"/>
          <p:cNvSpPr/>
          <p:nvPr/>
        </p:nvSpPr>
        <p:spPr>
          <a:xfrm>
            <a:off x="1828792" y="5610855"/>
            <a:ext cx="3390904" cy="646331"/>
          </a:xfrm>
          <a:prstGeom prst="rect">
            <a:avLst/>
          </a:prstGeom>
        </p:spPr>
        <p:txBody>
          <a:bodyPr wrap="square">
            <a:spAutoFit/>
          </a:bodyPr>
          <a:lstStyle/>
          <a:p>
            <a:r>
              <a:rPr lang="en-US" sz="1400" b="1" dirty="0">
                <a:latin typeface="Arial" panose="020B0604020202020204" pitchFamily="34" charset="0"/>
                <a:cs typeface="Arial" panose="020B0604020202020204" pitchFamily="34" charset="0"/>
              </a:rPr>
              <a:t>FIGURE B-8 </a:t>
            </a:r>
            <a:r>
              <a:rPr lang="en-US" sz="1400" dirty="0" err="1">
                <a:latin typeface="Arial" panose="020B0604020202020204" pitchFamily="34" charset="0"/>
                <a:cs typeface="Arial" panose="020B0604020202020204" pitchFamily="34" charset="0"/>
              </a:rPr>
              <a:t>Xcode</a:t>
            </a:r>
            <a:r>
              <a:rPr lang="en-US" sz="1400" dirty="0">
                <a:latin typeface="Arial" panose="020B0604020202020204" pitchFamily="34" charset="0"/>
                <a:cs typeface="Arial" panose="020B0604020202020204" pitchFamily="34" charset="0"/>
              </a:rPr>
              <a:t> is free IDE for all of</a:t>
            </a:r>
          </a:p>
          <a:p>
            <a:r>
              <a:rPr lang="en-US" sz="1400" dirty="0">
                <a:latin typeface="Arial" panose="020B0604020202020204" pitchFamily="34" charset="0"/>
                <a:cs typeface="Arial" panose="020B0604020202020204" pitchFamily="34" charset="0"/>
              </a:rPr>
              <a:t>Apple’s platforms.</a:t>
            </a:r>
          </a:p>
          <a:p>
            <a:r>
              <a:rPr lang="en-US" sz="800" b="1" dirty="0">
                <a:latin typeface="Arial" panose="020B0604020202020204" pitchFamily="34" charset="0"/>
                <a:cs typeface="Arial" panose="020B0604020202020204" pitchFamily="34" charset="0"/>
              </a:rPr>
              <a:t>Source: </a:t>
            </a:r>
            <a:r>
              <a:rPr lang="en-US" sz="800" dirty="0">
                <a:latin typeface="Arial" panose="020B0604020202020204" pitchFamily="34" charset="0"/>
                <a:cs typeface="Arial" panose="020B0604020202020204" pitchFamily="34" charset="0"/>
              </a:rPr>
              <a:t>Apple Inc.</a:t>
            </a:r>
          </a:p>
        </p:txBody>
      </p:sp>
    </p:spTree>
    <p:extLst>
      <p:ext uri="{BB962C8B-B14F-4D97-AF65-F5344CB8AC3E}">
        <p14:creationId xmlns:p14="http://schemas.microsoft.com/office/powerpoint/2010/main" val="26239545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457200" y="1481328"/>
            <a:ext cx="4114800" cy="4525963"/>
          </a:xfrm>
        </p:spPr>
        <p:txBody>
          <a:bodyPr>
            <a:noAutofit/>
          </a:bodyPr>
          <a:lstStyle/>
          <a:p>
            <a:pPr fontAlgn="auto"/>
            <a:r>
              <a:rPr lang="en-US" b="1" dirty="0" smtClean="0"/>
              <a:t>Application Life Cycle Management Environment</a:t>
            </a:r>
          </a:p>
          <a:p>
            <a:pPr lvl="1" fontAlgn="auto">
              <a:spcAft>
                <a:spcPts val="0"/>
              </a:spcAft>
            </a:pPr>
            <a:r>
              <a:rPr lang="en-US" dirty="0" smtClean="0"/>
              <a:t>Start-to-finish approach to planning, designing, developing, deploying, managing, and maintaining an information system</a:t>
            </a:r>
          </a:p>
          <a:p>
            <a:pPr lvl="2"/>
            <a:r>
              <a:rPr lang="en-US" dirty="0" smtClean="0"/>
              <a:t>Part of </a:t>
            </a:r>
            <a:r>
              <a:rPr lang="en-US" b="1" dirty="0" smtClean="0"/>
              <a:t>product life cycle management (PLM)</a:t>
            </a:r>
          </a:p>
          <a:p>
            <a:pPr lvl="1" fontAlgn="auto">
              <a:spcAft>
                <a:spcPts val="0"/>
              </a:spcAft>
            </a:pPr>
            <a:endParaRPr lang="en-US" dirty="0"/>
          </a:p>
          <a:p>
            <a:endParaRPr lang="en-IN"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15</a:t>
            </a:fld>
            <a:endParaRPr lang="en-US" dirty="0"/>
          </a:p>
        </p:txBody>
      </p:sp>
      <p:sp>
        <p:nvSpPr>
          <p:cNvPr id="2" name="Title 1"/>
          <p:cNvSpPr>
            <a:spLocks noGrp="1"/>
          </p:cNvSpPr>
          <p:nvPr>
            <p:ph type="title"/>
          </p:nvPr>
        </p:nvSpPr>
        <p:spPr/>
        <p:txBody>
          <a:bodyPr>
            <a:normAutofit/>
          </a:bodyPr>
          <a:lstStyle/>
          <a:p>
            <a:r>
              <a:rPr lang="en-US" dirty="0" smtClean="0"/>
              <a:t>Development Environments </a:t>
            </a:r>
            <a:r>
              <a:rPr lang="en-US" sz="1400" dirty="0" smtClean="0"/>
              <a:t>(Cont. 1)</a:t>
            </a:r>
          </a:p>
        </p:txBody>
      </p:sp>
      <p:pic>
        <p:nvPicPr>
          <p:cNvPr id="4" name="Picture 3" descr="The figure is the webpage of HP. The task bar on the top the page consists of HP’s logo and three buttons, which are labeled for home, for work, and support. There is also a search bar on the right side of the bar. Below it, there are 6 tabs. They are labeled software home, security, big data software, operations management, app lifecycle, and services support. Below the tabs, application lifecycle management (ALM) has been mentioned. The content below the header reads ALM software and solutions for HP provide the visibility and collaboration you need to master the modern application lifecycle and bring agility to your enterprise is mentioned. Below this, there are three buttons, which are labeled software A-Z, free and trial software, and contact us. The text below the buttons is titled deliver amazing apps with confidence. The following content is presented below the header:&#10;Leveraging a wealth of IT data to optimize and accelerate the planning, delivery, and support of applications, HP application lifecycle management solutions provide the insight and automation to drive the modern application lifecycle idea to delivery faster without compromise. So you can deliver amazing apps across devices with quality, velocity, and confidence. &#10;The header below the text reads application lifecycle management solutions. There is a tab on the right that is labeled see all ALM products. Content is presented in four columns below the header. The first column is titled unified functional test suite, functional testing. There is an image of a box and a monitor. The content below the image reads modernize your functional testing practices has been mentioned. The button below the content is labeled learn more. &#10;The second column is titled application performance, performance engineering and virtualization. There is an image of a pie chart within a screen. The content below the image reads validate your application performance against business requirements while mitigating the risk. There is a button below the content, which is labeled learn more. &#10;The third column is titled ADLM, application development lifecycle management. There is an image of a puzzle piece. The content below the image reads release applications fast with confidence through improved collaboration, automation and visibility. There is a button below the image, which is labeled learn more. &#10;The fourth column is titled mobile app development, mobile solutions. There is an image of lines on a graph. The content below the image reads deliver and maintain mobile apps that give your users world-class experience. There is a button below the content, which is labeled learn more.&#10;" title="FIGURE B-9 HP provides a full range of application lifecycle management software solutio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7965" y="1417638"/>
            <a:ext cx="4386262" cy="4303391"/>
          </a:xfrm>
          <a:prstGeom prst="rect">
            <a:avLst/>
          </a:prstGeom>
        </p:spPr>
      </p:pic>
      <p:sp>
        <p:nvSpPr>
          <p:cNvPr id="8" name="Rectangle 7"/>
          <p:cNvSpPr/>
          <p:nvPr/>
        </p:nvSpPr>
        <p:spPr>
          <a:xfrm>
            <a:off x="4729162" y="5733497"/>
            <a:ext cx="4283869" cy="646331"/>
          </a:xfrm>
          <a:prstGeom prst="rect">
            <a:avLst/>
          </a:prstGeom>
        </p:spPr>
        <p:txBody>
          <a:bodyPr wrap="square">
            <a:spAutoFit/>
          </a:bodyPr>
          <a:lstStyle/>
          <a:p>
            <a:r>
              <a:rPr lang="en-US" sz="1400" b="1" dirty="0">
                <a:latin typeface="Arial" panose="020B0604020202020204" pitchFamily="34" charset="0"/>
                <a:cs typeface="Arial" panose="020B0604020202020204" pitchFamily="34" charset="0"/>
              </a:rPr>
              <a:t>FIGURE B-9 </a:t>
            </a:r>
            <a:r>
              <a:rPr lang="en-US" sz="1400" dirty="0">
                <a:latin typeface="Arial" panose="020B0604020202020204" pitchFamily="34" charset="0"/>
                <a:cs typeface="Arial" panose="020B0604020202020204" pitchFamily="34" charset="0"/>
              </a:rPr>
              <a:t>HP provides a full range of application </a:t>
            </a:r>
            <a:r>
              <a:rPr lang="en-US" sz="1400" dirty="0" smtClean="0">
                <a:latin typeface="Arial" panose="020B0604020202020204" pitchFamily="34" charset="0"/>
                <a:cs typeface="Arial" panose="020B0604020202020204" pitchFamily="34" charset="0"/>
              </a:rPr>
              <a:t>lifecycle management </a:t>
            </a:r>
            <a:r>
              <a:rPr lang="en-US" sz="1400" dirty="0">
                <a:latin typeface="Arial" panose="020B0604020202020204" pitchFamily="34" charset="0"/>
                <a:cs typeface="Arial" panose="020B0604020202020204" pitchFamily="34" charset="0"/>
              </a:rPr>
              <a:t>software solutions.</a:t>
            </a:r>
          </a:p>
          <a:p>
            <a:r>
              <a:rPr lang="en-US" sz="800" b="1" dirty="0">
                <a:latin typeface="Arial" panose="020B0604020202020204" pitchFamily="34" charset="0"/>
                <a:cs typeface="Arial" panose="020B0604020202020204" pitchFamily="34" charset="0"/>
              </a:rPr>
              <a:t>Source: </a:t>
            </a:r>
            <a:r>
              <a:rPr lang="en-US" sz="800" dirty="0">
                <a:latin typeface="Arial" panose="020B0604020202020204" pitchFamily="34" charset="0"/>
                <a:cs typeface="Arial" panose="020B0604020202020204" pitchFamily="34" charset="0"/>
              </a:rPr>
              <a:t>Hewlett Packard Enterprise Development LP.</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9623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This is a screenshot of the webpage of Florida Institute of Technology. The logo of the Institute is seen on the top-left corner of the webpage. The slogan is mentioned below the logo, which reads high tech with a human touch. There is a horizontal task bar below the logo and the slogan. The buttons on the task bar are labeled about Florida Tech, academics, research, campus life, athletics, and admissions. The left side of the page consists of a vertical menu of the website’s offerings. On the right side of the page, starting from the top, there is an image consisting of a satellite, a CT scanning machine, and an aero plane. The content next to the image is titled product lifecycle management. The content below the title reads Florida Tech now provides an online certificate program in Product lifecycle Management. The course consists of 23 modules of the latest thinking on the concepts, principles, strategies, practices and applications of PLM.&#10;The content below this is titled what is PLM? The following content is presented below the title:&#10;Product Lifecycle Management (PLM) is an integrated, information-driven approach – one that comprises people, processes and practices, and technology – to all aspects of a product’s life and its environment. PLM encompasses numerous disciplines including engineering, manufacturing, sales and marketing, supply chain, customer support, and product maintenance and upgrades.&#10;The next title reads why is PLM important. The following content is presented below the title: &#10;Compared to the past, organizations have become much larger, products have become exponentially more complex, customers have become more demanding, product refresh cycle time have dramatically shrunk, competition has become global, profit pressure has increased, and functional areas have become siloed.&#10;Product Lifecycle Management is a 21st-Century approach to mitigating or eliminating these issue. PLM is integrative, information driven, product centric approach that not only employs that latest enabling technology but redefines how people, their processes and their practices interact with products throughout the product’s entire lifecycle.&#10;PLM focuses not only on product development and manufacture, after which traditional manufacturers lose contact with their products, but also on retaining a connection throughout the product’s life to provide feedback on actual product performance and quality and to create new revenue opportunities. Finally, PLM helps ensure responsible disposal at the end of the product’s life.  &#10;The next title reads what does the PLM certificate program cover?    &#10;" title="FIGURE B-10 PLM encompasses numerous disciplines, and is broader than ALM."/>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21781" y="1417638"/>
            <a:ext cx="6172200" cy="4808030"/>
          </a:xfrm>
        </p:spPr>
      </p:pic>
      <p:sp>
        <p:nvSpPr>
          <p:cNvPr id="6" name="Slide Number Placeholder 5"/>
          <p:cNvSpPr>
            <a:spLocks noGrp="1"/>
          </p:cNvSpPr>
          <p:nvPr>
            <p:ph type="sldNum" sz="quarter" idx="12"/>
          </p:nvPr>
        </p:nvSpPr>
        <p:spPr/>
        <p:txBody>
          <a:bodyPr/>
          <a:lstStyle/>
          <a:p>
            <a:fld id="{36545198-DF98-4860-AAF4-4269071BD701}" type="slidenum">
              <a:rPr lang="en-US" smtClean="0"/>
              <a:pPr/>
              <a:t>16</a:t>
            </a:fld>
            <a:endParaRPr lang="en-US" dirty="0"/>
          </a:p>
        </p:txBody>
      </p:sp>
      <p:sp>
        <p:nvSpPr>
          <p:cNvPr id="2" name="Title 1"/>
          <p:cNvSpPr>
            <a:spLocks noGrp="1"/>
          </p:cNvSpPr>
          <p:nvPr>
            <p:ph type="title"/>
          </p:nvPr>
        </p:nvSpPr>
        <p:spPr/>
        <p:txBody>
          <a:bodyPr>
            <a:normAutofit/>
          </a:bodyPr>
          <a:lstStyle/>
          <a:p>
            <a:r>
              <a:rPr lang="en-US" dirty="0" smtClean="0"/>
              <a:t>Development Environments </a:t>
            </a:r>
            <a:r>
              <a:rPr lang="en-US" sz="1400" dirty="0" smtClean="0"/>
              <a:t>(Cont. 2)</a:t>
            </a:r>
          </a:p>
        </p:txBody>
      </p:sp>
      <p:sp>
        <p:nvSpPr>
          <p:cNvPr id="8" name="Rectangle 7"/>
          <p:cNvSpPr/>
          <p:nvPr/>
        </p:nvSpPr>
        <p:spPr>
          <a:xfrm>
            <a:off x="150020" y="3126553"/>
            <a:ext cx="2671762" cy="1077218"/>
          </a:xfrm>
          <a:prstGeom prst="rect">
            <a:avLst/>
          </a:prstGeom>
        </p:spPr>
        <p:txBody>
          <a:bodyPr wrap="square">
            <a:spAutoFit/>
          </a:bodyPr>
          <a:lstStyle/>
          <a:p>
            <a:r>
              <a:rPr lang="en-US" sz="1400" b="1" dirty="0"/>
              <a:t>FIGURE B-10 </a:t>
            </a:r>
            <a:r>
              <a:rPr lang="en-US" sz="1400" dirty="0"/>
              <a:t>PLM encompasses numerous disciplines, and is broader than ALM.</a:t>
            </a:r>
          </a:p>
          <a:p>
            <a:r>
              <a:rPr lang="en-US" sz="800" b="1" dirty="0"/>
              <a:t>Source: </a:t>
            </a:r>
            <a:r>
              <a:rPr lang="en-US" sz="800" dirty="0"/>
              <a:t>Florida Institute of Technology.</a:t>
            </a:r>
            <a:endParaRPr lang="en-US" sz="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46115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r>
              <a:rPr lang="en-US" b="1" dirty="0" smtClean="0"/>
              <a:t>Pros and Cons of Integrated Development Tools</a:t>
            </a:r>
          </a:p>
          <a:p>
            <a:pPr lvl="1"/>
            <a:r>
              <a:rPr lang="en-US" dirty="0" smtClean="0"/>
              <a:t>An integrated development tool is highly effective in </a:t>
            </a:r>
            <a:r>
              <a:rPr lang="en-US" dirty="0"/>
              <a:t>a specific software </a:t>
            </a:r>
            <a:r>
              <a:rPr lang="en-US" dirty="0" smtClean="0"/>
              <a:t>environment as it is built into the vendor’s software package</a:t>
            </a:r>
          </a:p>
          <a:p>
            <a:pPr lvl="1"/>
            <a:r>
              <a:rPr lang="en-US" dirty="0" smtClean="0"/>
              <a:t>Non-specific CASE tools such as Visible Analyst or Rational System Architect can be used in any development environment</a:t>
            </a:r>
          </a:p>
          <a:p>
            <a:pPr lvl="1"/>
            <a:r>
              <a:rPr lang="en-US" dirty="0" smtClean="0"/>
              <a:t>Disadvantage - Each </a:t>
            </a:r>
            <a:r>
              <a:rPr lang="en-US" dirty="0"/>
              <a:t>IDE is different</a:t>
            </a:r>
          </a:p>
          <a:p>
            <a:pPr lvl="2"/>
            <a:r>
              <a:rPr lang="en-US" dirty="0"/>
              <a:t>Requires a learning curve and skills that might or might not be readily transferable</a:t>
            </a:r>
          </a:p>
          <a:p>
            <a:pPr lvl="1"/>
            <a:endParaRPr lang="en-US" dirty="0" smtClean="0"/>
          </a:p>
          <a:p>
            <a:endParaRPr lang="en-IN"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17</a:t>
            </a:fld>
            <a:endParaRPr lang="en-US" dirty="0"/>
          </a:p>
        </p:txBody>
      </p:sp>
      <p:sp>
        <p:nvSpPr>
          <p:cNvPr id="2" name="Title 1"/>
          <p:cNvSpPr>
            <a:spLocks noGrp="1"/>
          </p:cNvSpPr>
          <p:nvPr>
            <p:ph type="title"/>
          </p:nvPr>
        </p:nvSpPr>
        <p:spPr/>
        <p:txBody>
          <a:bodyPr>
            <a:normAutofit/>
          </a:bodyPr>
          <a:lstStyle/>
          <a:p>
            <a:r>
              <a:rPr lang="en-US" dirty="0" smtClean="0"/>
              <a:t>Development Environments </a:t>
            </a:r>
            <a:r>
              <a:rPr lang="en-US" sz="1400" dirty="0" smtClean="0"/>
              <a:t>(Cont. 3)</a:t>
            </a:r>
            <a:endParaRPr lang="en-US" sz="1600" dirty="0" smtClean="0"/>
          </a:p>
        </p:txBody>
      </p:sp>
    </p:spTree>
    <p:extLst>
      <p:ext uri="{BB962C8B-B14F-4D97-AF65-F5344CB8AC3E}">
        <p14:creationId xmlns:p14="http://schemas.microsoft.com/office/powerpoint/2010/main" val="28516425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36545198-DF98-4860-AAF4-4269071BD701}" type="slidenum">
              <a:rPr lang="en-US" smtClean="0"/>
              <a:pPr/>
              <a:t>18</a:t>
            </a:fld>
            <a:endParaRPr lang="en-US" dirty="0"/>
          </a:p>
        </p:txBody>
      </p:sp>
      <p:sp>
        <p:nvSpPr>
          <p:cNvPr id="2" name="Title 1"/>
          <p:cNvSpPr>
            <a:spLocks noGrp="1"/>
          </p:cNvSpPr>
          <p:nvPr>
            <p:ph type="title"/>
          </p:nvPr>
        </p:nvSpPr>
        <p:spPr/>
        <p:txBody>
          <a:bodyPr/>
          <a:lstStyle/>
          <a:p>
            <a:r>
              <a:rPr lang="en-US" smtClean="0"/>
              <a:t>CASE Tool Trends</a:t>
            </a:r>
            <a:endParaRPr lang="en-US" dirty="0" smtClean="0"/>
          </a:p>
        </p:txBody>
      </p:sp>
      <p:sp>
        <p:nvSpPr>
          <p:cNvPr id="10" name="Content Placeholder 2"/>
          <p:cNvSpPr txBox="1">
            <a:spLocks/>
          </p:cNvSpPr>
          <p:nvPr/>
        </p:nvSpPr>
        <p:spPr>
          <a:xfrm>
            <a:off x="457200" y="1368552"/>
            <a:ext cx="8229600" cy="4525963"/>
          </a:xfrm>
          <a:prstGeom prst="rect">
            <a:avLst/>
          </a:prstGeom>
        </p:spPr>
        <p:txBody>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fontAlgn="auto"/>
            <a:r>
              <a:rPr lang="en-US" b="1" dirty="0" smtClean="0"/>
              <a:t>New Products and Features</a:t>
            </a:r>
          </a:p>
          <a:p>
            <a:pPr lvl="1" fontAlgn="auto">
              <a:spcAft>
                <a:spcPts val="0"/>
              </a:spcAft>
            </a:pPr>
            <a:r>
              <a:rPr lang="en-US" dirty="0" smtClean="0"/>
              <a:t>CASE tool vendors constantly offer more features and greater flexibility</a:t>
            </a:r>
          </a:p>
          <a:p>
            <a:pPr lvl="1" fontAlgn="auto">
              <a:spcAft>
                <a:spcPts val="0"/>
              </a:spcAft>
            </a:pPr>
            <a:r>
              <a:rPr lang="en-US" b="1" dirty="0" smtClean="0"/>
              <a:t>Framework</a:t>
            </a:r>
            <a:r>
              <a:rPr lang="en-US" dirty="0" smtClean="0"/>
              <a:t>: Organizes </a:t>
            </a:r>
            <a:r>
              <a:rPr lang="en-US" dirty="0"/>
              <a:t>and documents system development </a:t>
            </a:r>
            <a:r>
              <a:rPr lang="en-US" dirty="0" smtClean="0"/>
              <a:t>tasks</a:t>
            </a:r>
          </a:p>
          <a:p>
            <a:pPr lvl="2" fontAlgn="auto">
              <a:spcAft>
                <a:spcPts val="0"/>
              </a:spcAft>
            </a:pPr>
            <a:r>
              <a:rPr lang="en-US" dirty="0" smtClean="0"/>
              <a:t>Helps transform business processes into an information system</a:t>
            </a:r>
          </a:p>
          <a:p>
            <a:pPr lvl="2" fontAlgn="auto">
              <a:spcAft>
                <a:spcPts val="0"/>
              </a:spcAft>
            </a:pPr>
            <a:r>
              <a:rPr lang="en-US" dirty="0" smtClean="0"/>
              <a:t>Example - </a:t>
            </a:r>
            <a:r>
              <a:rPr lang="en-US" b="1" dirty="0" err="1" smtClean="0"/>
              <a:t>Zachman</a:t>
            </a:r>
            <a:r>
              <a:rPr lang="en-US" b="1" dirty="0" smtClean="0"/>
              <a:t> Framework </a:t>
            </a:r>
            <a:endParaRPr lang="en-US" dirty="0" smtClean="0"/>
          </a:p>
          <a:p>
            <a:pPr lvl="1" fontAlgn="auto">
              <a:spcAft>
                <a:spcPts val="0"/>
              </a:spcAft>
            </a:pPr>
            <a:r>
              <a:rPr lang="en-US" dirty="0"/>
              <a:t>Microsoft </a:t>
            </a:r>
            <a:r>
              <a:rPr lang="en-US" dirty="0" smtClean="0"/>
              <a:t>Visio - Models </a:t>
            </a:r>
            <a:r>
              <a:rPr lang="en-US" dirty="0"/>
              <a:t>networks, business processes, and </a:t>
            </a:r>
            <a:r>
              <a:rPr lang="en-US" dirty="0" smtClean="0"/>
              <a:t>diagrams</a:t>
            </a:r>
          </a:p>
          <a:p>
            <a:pPr lvl="1" fontAlgn="auto">
              <a:spcAft>
                <a:spcPts val="0"/>
              </a:spcAft>
            </a:pPr>
            <a:r>
              <a:rPr lang="en-US" dirty="0" smtClean="0"/>
              <a:t>Cloud-based development environments</a:t>
            </a:r>
          </a:p>
          <a:p>
            <a:pPr lvl="2" fontAlgn="auto">
              <a:spcAft>
                <a:spcPts val="0"/>
              </a:spcAft>
            </a:pPr>
            <a:r>
              <a:rPr lang="en-US" dirty="0" smtClean="0"/>
              <a:t>Example - </a:t>
            </a:r>
            <a:r>
              <a:rPr lang="en-US" dirty="0" err="1"/>
              <a:t>Heroku</a:t>
            </a:r>
            <a:r>
              <a:rPr lang="en-US" dirty="0"/>
              <a:t> platform</a:t>
            </a:r>
            <a:endParaRPr lang="en-US" dirty="0" smtClean="0"/>
          </a:p>
        </p:txBody>
      </p:sp>
    </p:spTree>
    <p:extLst>
      <p:ext uri="{BB962C8B-B14F-4D97-AF65-F5344CB8AC3E}">
        <p14:creationId xmlns:p14="http://schemas.microsoft.com/office/powerpoint/2010/main" val="6230909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19</a:t>
            </a:fld>
            <a:endParaRPr lang="en-US" dirty="0"/>
          </a:p>
        </p:txBody>
      </p:sp>
      <p:sp>
        <p:nvSpPr>
          <p:cNvPr id="2" name="Title 1"/>
          <p:cNvSpPr>
            <a:spLocks noGrp="1"/>
          </p:cNvSpPr>
          <p:nvPr>
            <p:ph type="title"/>
          </p:nvPr>
        </p:nvSpPr>
        <p:spPr/>
        <p:txBody>
          <a:bodyPr rtlCol="0">
            <a:normAutofit/>
          </a:bodyPr>
          <a:lstStyle/>
          <a:p>
            <a:pPr>
              <a:defRPr/>
            </a:pPr>
            <a:r>
              <a:rPr lang="en-US" dirty="0"/>
              <a:t>CASE Tool </a:t>
            </a:r>
            <a:r>
              <a:rPr lang="en-US" dirty="0" smtClean="0"/>
              <a:t>Trends </a:t>
            </a:r>
            <a:r>
              <a:rPr lang="en-US" sz="1400" dirty="0" smtClean="0"/>
              <a:t>(Cont. 1)</a:t>
            </a:r>
          </a:p>
        </p:txBody>
      </p:sp>
      <p:pic>
        <p:nvPicPr>
          <p:cNvPr id="3" name="Picture 2" descr="This is a screenshot of the Zachman Framework as seen in Visible Analyst. The screenshot consists of a grid and various icons are seen on each of the rows and columns. Columns 1 to 3 and rows 1 to 3 are placed inside a box. There is a larger view of this section. In row 1, column 1 is empty, column 2 is titled what data, and column 3 is titled how function. In row 2, column 1 is titled is titled scope planner and rows 2 and 3 consist of icons of servers. In row 3, column 1 is titled business model owner, columns 2 and 3 consist of icons of simple flow charts. There is an icon of a magnifying glass on the left side of the screenshot. Two arrows extend from the icon. One arrow points to the grid and the other points to the magnified portion of the grid. " title="FIGURE B-11 The Zachman Framework in Visible Analyst provides an easy-to-follow matrix that helps system developers work on specific areas, and then integrate the results into an overall model."/>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0662" y="1290852"/>
            <a:ext cx="7148973" cy="4920015"/>
          </a:xfrm>
          <a:prstGeom prst="rect">
            <a:avLst/>
          </a:prstGeom>
        </p:spPr>
      </p:pic>
      <p:sp>
        <p:nvSpPr>
          <p:cNvPr id="10" name="Rectangle 9"/>
          <p:cNvSpPr/>
          <p:nvPr/>
        </p:nvSpPr>
        <p:spPr>
          <a:xfrm>
            <a:off x="228600" y="3962400"/>
            <a:ext cx="2743200" cy="1723549"/>
          </a:xfrm>
          <a:prstGeom prst="rect">
            <a:avLst/>
          </a:prstGeom>
        </p:spPr>
        <p:txBody>
          <a:bodyPr wrap="square">
            <a:spAutoFit/>
          </a:bodyPr>
          <a:lstStyle/>
          <a:p>
            <a:r>
              <a:rPr lang="en-US" sz="1400" b="1" dirty="0"/>
              <a:t>FIGURE </a:t>
            </a:r>
            <a:r>
              <a:rPr lang="en-US" sz="1400" b="1" dirty="0" smtClean="0"/>
              <a:t>B-11 </a:t>
            </a:r>
            <a:r>
              <a:rPr lang="en-US" sz="1400" dirty="0"/>
              <a:t>The </a:t>
            </a:r>
            <a:r>
              <a:rPr lang="en-US" sz="1400" dirty="0" err="1"/>
              <a:t>Zachman</a:t>
            </a:r>
            <a:r>
              <a:rPr lang="en-US" sz="1400" dirty="0"/>
              <a:t> Framework in Visible Analyst provides an easy-to-follow matrix that helps system </a:t>
            </a:r>
            <a:r>
              <a:rPr lang="en-US" sz="1400" dirty="0" smtClean="0"/>
              <a:t>developers work </a:t>
            </a:r>
            <a:r>
              <a:rPr lang="en-US" sz="1400" dirty="0"/>
              <a:t>on </a:t>
            </a:r>
            <a:r>
              <a:rPr lang="en-US" sz="1400" dirty="0" smtClean="0"/>
              <a:t>specific areas</a:t>
            </a:r>
            <a:r>
              <a:rPr lang="en-US" sz="1400" dirty="0"/>
              <a:t>, and then integrate the results into an overall model.</a:t>
            </a:r>
          </a:p>
          <a:p>
            <a:r>
              <a:rPr lang="en-US" sz="800" b="1" dirty="0"/>
              <a:t>Source: </a:t>
            </a:r>
            <a:r>
              <a:rPr lang="en-US" sz="800" dirty="0"/>
              <a:t>Visible Systems Corporation</a:t>
            </a:r>
            <a:r>
              <a:rPr lang="en-US" sz="800" dirty="0" smtClean="0"/>
              <a:t>. </a:t>
            </a:r>
            <a:endParaRPr lang="en-US" sz="800" dirty="0"/>
          </a:p>
        </p:txBody>
      </p:sp>
    </p:spTree>
    <p:extLst>
      <p:ext uri="{BB962C8B-B14F-4D97-AF65-F5344CB8AC3E}">
        <p14:creationId xmlns:p14="http://schemas.microsoft.com/office/powerpoint/2010/main" val="2143503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Placeholder 2"/>
          <p:cNvSpPr>
            <a:spLocks noGrp="1"/>
          </p:cNvSpPr>
          <p:nvPr>
            <p:ph idx="1"/>
          </p:nvPr>
        </p:nvSpPr>
        <p:spPr/>
        <p:txBody>
          <a:bodyPr>
            <a:noAutofit/>
          </a:bodyPr>
          <a:lstStyle/>
          <a:p>
            <a:r>
              <a:rPr lang="en-US" dirty="0" smtClean="0"/>
              <a:t>Explain </a:t>
            </a:r>
            <a:r>
              <a:rPr lang="en-US" dirty="0"/>
              <a:t>CASE tools and the concept of </a:t>
            </a:r>
            <a:r>
              <a:rPr lang="en-US" dirty="0" smtClean="0"/>
              <a:t>a CASE </a:t>
            </a:r>
            <a:r>
              <a:rPr lang="en-US" dirty="0"/>
              <a:t>environment</a:t>
            </a:r>
          </a:p>
          <a:p>
            <a:r>
              <a:rPr lang="en-US" dirty="0" smtClean="0"/>
              <a:t>Trace </a:t>
            </a:r>
            <a:r>
              <a:rPr lang="en-US" dirty="0"/>
              <a:t>the history of CASE tools and </a:t>
            </a:r>
            <a:r>
              <a:rPr lang="en-US" dirty="0" smtClean="0"/>
              <a:t>their role </a:t>
            </a:r>
            <a:r>
              <a:rPr lang="en-US" dirty="0"/>
              <a:t>in a fourth-generation environment</a:t>
            </a:r>
          </a:p>
          <a:p>
            <a:r>
              <a:rPr lang="en-US" dirty="0" smtClean="0"/>
              <a:t>Define </a:t>
            </a:r>
            <a:r>
              <a:rPr lang="en-US" dirty="0"/>
              <a:t>CASE terms and concepts, including </a:t>
            </a:r>
            <a:r>
              <a:rPr lang="en-US" dirty="0" smtClean="0"/>
              <a:t>a repository</a:t>
            </a:r>
            <a:r>
              <a:rPr lang="en-US" dirty="0"/>
              <a:t>, modeling tools, </a:t>
            </a:r>
            <a:r>
              <a:rPr lang="en-US" dirty="0" smtClean="0"/>
              <a:t>documentation tools</a:t>
            </a:r>
            <a:r>
              <a:rPr lang="en-US" dirty="0"/>
              <a:t>, engineering tools, and construction </a:t>
            </a:r>
            <a:r>
              <a:rPr lang="en-US" dirty="0" smtClean="0"/>
              <a:t>tools</a:t>
            </a:r>
            <a:endParaRPr lang="en-US" dirty="0"/>
          </a:p>
        </p:txBody>
      </p:sp>
      <p:sp>
        <p:nvSpPr>
          <p:cNvPr id="6" name="Slide Number Placeholder 5"/>
          <p:cNvSpPr>
            <a:spLocks noGrp="1"/>
          </p:cNvSpPr>
          <p:nvPr>
            <p:ph type="sldNum" sz="quarter" idx="12"/>
          </p:nvPr>
        </p:nvSpPr>
        <p:spPr/>
        <p:txBody>
          <a:bodyPr/>
          <a:lstStyle/>
          <a:p>
            <a:pPr>
              <a:defRPr/>
            </a:pPr>
            <a:fld id="{046585E2-4C0B-443F-A25D-E625A79689EE}" type="slidenum">
              <a:rPr lang="en-US"/>
              <a:pPr>
                <a:defRPr/>
              </a:pPr>
              <a:t>2</a:t>
            </a:fld>
            <a:endParaRPr lang="en-US" dirty="0"/>
          </a:p>
        </p:txBody>
      </p:sp>
      <p:sp>
        <p:nvSpPr>
          <p:cNvPr id="16385" name="Title 1"/>
          <p:cNvSpPr>
            <a:spLocks noGrp="1"/>
          </p:cNvSpPr>
          <p:nvPr>
            <p:ph type="title"/>
          </p:nvPr>
        </p:nvSpPr>
        <p:spPr/>
        <p:txBody>
          <a:bodyPr/>
          <a:lstStyle/>
          <a:p>
            <a:pPr eaLnBrk="1" hangingPunct="1"/>
            <a:r>
              <a:rPr lang="en-US" dirty="0" smtClean="0"/>
              <a:t>Chapter Objectives </a:t>
            </a:r>
            <a:endParaRPr lang="en-US" sz="1200"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20</a:t>
            </a:fld>
            <a:endParaRPr lang="en-US" dirty="0"/>
          </a:p>
        </p:txBody>
      </p:sp>
      <p:sp>
        <p:nvSpPr>
          <p:cNvPr id="2" name="Title 1"/>
          <p:cNvSpPr>
            <a:spLocks noGrp="1"/>
          </p:cNvSpPr>
          <p:nvPr>
            <p:ph type="title"/>
          </p:nvPr>
        </p:nvSpPr>
        <p:spPr/>
        <p:txBody>
          <a:bodyPr rtlCol="0">
            <a:normAutofit/>
          </a:bodyPr>
          <a:lstStyle/>
          <a:p>
            <a:pPr>
              <a:defRPr/>
            </a:pPr>
            <a:r>
              <a:rPr lang="en-US" dirty="0"/>
              <a:t>CASE Tool </a:t>
            </a:r>
            <a:r>
              <a:rPr lang="en-US" dirty="0" smtClean="0"/>
              <a:t>Trends </a:t>
            </a:r>
            <a:r>
              <a:rPr lang="en-US" sz="1400" dirty="0" smtClean="0"/>
              <a:t>(Cont. 2)</a:t>
            </a:r>
          </a:p>
        </p:txBody>
      </p:sp>
      <p:sp>
        <p:nvSpPr>
          <p:cNvPr id="10" name="Rectangle 9"/>
          <p:cNvSpPr/>
          <p:nvPr/>
        </p:nvSpPr>
        <p:spPr>
          <a:xfrm>
            <a:off x="152400" y="5253886"/>
            <a:ext cx="8534400" cy="430887"/>
          </a:xfrm>
          <a:prstGeom prst="rect">
            <a:avLst/>
          </a:prstGeom>
        </p:spPr>
        <p:txBody>
          <a:bodyPr wrap="square">
            <a:spAutoFit/>
          </a:bodyPr>
          <a:lstStyle/>
          <a:p>
            <a:r>
              <a:rPr lang="en-US" sz="1400" b="1" dirty="0"/>
              <a:t>FIGURE B-12 </a:t>
            </a:r>
            <a:r>
              <a:rPr lang="en-US" sz="1400" dirty="0"/>
              <a:t>Microsoft Visio can create many different types of diagrams.</a:t>
            </a:r>
          </a:p>
          <a:p>
            <a:r>
              <a:rPr lang="en-US" sz="800" b="1" dirty="0"/>
              <a:t>Source: </a:t>
            </a:r>
            <a:r>
              <a:rPr lang="en-US" sz="800" dirty="0"/>
              <a:t>Microsoft Corporation.</a:t>
            </a:r>
          </a:p>
        </p:txBody>
      </p:sp>
      <p:pic>
        <p:nvPicPr>
          <p:cNvPr id="4" name="Picture 3" descr="This is a screenshot of the Microsoft Visio software. The left side of the screenshot consists of an image of different diagram template buttons. The right side of the screenshot consists of content, which is titled get a jump start on your diagram.&#10;The following content is presented below the title:&#10;Take advantage of over 60 built-in templates, many with updated shapes. Visio Professional includes all of the stencils in Visio Standard and adds:&#10;• Additional business diagrams, such as ITIL (Information Technology Infrastructure Library), PivotDiagram, Six Sigma, and value stream map.&#10;• Engineering diagrams, such as electrical, circuits, and systems&#10;• Additional flowcharts, such as IDEF0 (Integration Definition for Process Modeling) and Microsoft SharePoint workflows&#10;• Additional process diagrams, such as BOMN 1.2 and BPMN 2.0 and SharePoint workflow.&#10;• Maps and floor plans such as HVAC (heating, ventilation, and air conditioning), plumbing and piping plan, and space plan&#10;• Additional network diagrams such as Active Directory, detailed network, and rack&#10;• Software and database diagrams, such as database notation, website map, and UML (Unified Modeling Language)&#10;" title="FIGURE B-12 Microsoft Visio can create many different types of diagram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00200"/>
            <a:ext cx="9144000" cy="3667974"/>
          </a:xfrm>
          <a:prstGeom prst="rect">
            <a:avLst/>
          </a:prstGeom>
        </p:spPr>
      </p:pic>
    </p:spTree>
    <p:extLst>
      <p:ext uri="{BB962C8B-B14F-4D97-AF65-F5344CB8AC3E}">
        <p14:creationId xmlns:p14="http://schemas.microsoft.com/office/powerpoint/2010/main" val="38162516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21</a:t>
            </a:fld>
            <a:endParaRPr lang="en-US" dirty="0"/>
          </a:p>
        </p:txBody>
      </p:sp>
      <p:sp>
        <p:nvSpPr>
          <p:cNvPr id="2" name="Title 1"/>
          <p:cNvSpPr>
            <a:spLocks noGrp="1"/>
          </p:cNvSpPr>
          <p:nvPr>
            <p:ph type="title"/>
          </p:nvPr>
        </p:nvSpPr>
        <p:spPr/>
        <p:txBody>
          <a:bodyPr rtlCol="0">
            <a:normAutofit/>
          </a:bodyPr>
          <a:lstStyle/>
          <a:p>
            <a:pPr>
              <a:defRPr/>
            </a:pPr>
            <a:r>
              <a:rPr lang="en-US" dirty="0"/>
              <a:t>CASE Tool </a:t>
            </a:r>
            <a:r>
              <a:rPr lang="en-US" dirty="0" smtClean="0"/>
              <a:t>Trends </a:t>
            </a:r>
            <a:r>
              <a:rPr lang="en-US" sz="1400" dirty="0" smtClean="0"/>
              <a:t>(Cont. 3)</a:t>
            </a:r>
          </a:p>
        </p:txBody>
      </p:sp>
      <p:sp>
        <p:nvSpPr>
          <p:cNvPr id="10" name="Rectangle 9"/>
          <p:cNvSpPr/>
          <p:nvPr/>
        </p:nvSpPr>
        <p:spPr>
          <a:xfrm>
            <a:off x="2438400" y="5713348"/>
            <a:ext cx="4114800" cy="430887"/>
          </a:xfrm>
          <a:prstGeom prst="rect">
            <a:avLst/>
          </a:prstGeom>
        </p:spPr>
        <p:txBody>
          <a:bodyPr wrap="square">
            <a:spAutoFit/>
          </a:bodyPr>
          <a:lstStyle/>
          <a:p>
            <a:r>
              <a:rPr lang="en-US" sz="1400" b="1" dirty="0"/>
              <a:t>FIGURE B-13 </a:t>
            </a:r>
            <a:r>
              <a:rPr lang="en-US" sz="1400" dirty="0"/>
              <a:t>The </a:t>
            </a:r>
            <a:r>
              <a:rPr lang="en-US" sz="1400" dirty="0" err="1"/>
              <a:t>Heroku</a:t>
            </a:r>
            <a:r>
              <a:rPr lang="en-US" sz="1400" dirty="0"/>
              <a:t> platform in the cloud.</a:t>
            </a:r>
          </a:p>
          <a:p>
            <a:r>
              <a:rPr lang="en-US" sz="800" b="1" dirty="0"/>
              <a:t>Source: </a:t>
            </a:r>
            <a:r>
              <a:rPr lang="en-US" sz="800" dirty="0"/>
              <a:t>Salesforce.com</a:t>
            </a:r>
          </a:p>
        </p:txBody>
      </p:sp>
      <p:pic>
        <p:nvPicPr>
          <p:cNvPr id="3" name="Picture 2" descr="This is a screenshot of the webpage of Heroku, a cloud-based platform. The content on the left side of the page is titled the Heroku Platform. The following content is presented below the title:&#10;Heroku is a cloud platform based on a managed container system, with integrated data services and a powerful ecosystem, for deploying and running modern apps. The Heroku developer experience is an app-centric approach for software delivery, integrated with today’s most popular developer tools and workflows. &#10;There is an image of a horizontal flowchart on the right side of the content. There is an icon of a laptop. An arrow extends from the laptop and points an icon which resembles an antenna. This icon is connected to two other icons below it. One icon resembles a control panel and the other is an icon of servers. An arrow extends from the icon of the antenna and points to an icon which resembles the torsos of two persons.&#10;The content below is presented in three columns. Starting from the left, column 1 is titled Heroku runtime. The following content is presented below the title:&#10;Heroku runs your apps inside dynos – smart containers on a reliable, fully managed runtime environment. Developers deploy their code written in Node, Ruby, Java, PHP, Python, Go, Scala, or Closure to a build system.&#10;Column 2 is titled Heroku developer experience (DX). The following content is presented below the title:&#10;The Heroku Developer Experience is an app-centric approach to software delivery so developers can focus on creating, releasing, and updating applications, without being distracted.&#10;Column 3 is titled data services and ecosystem. The following content is presented below the title:&#10;Heroku Elements let developers extend their apps with add-ons, customize their application stack with Buildpacks and jumpstart their projects with Buttons. Add-ons are third party cloud  &#10;" title="FIGURE B-13 The Heroku platform in the clou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 y="1405161"/>
            <a:ext cx="8153400" cy="4279612"/>
          </a:xfrm>
          <a:prstGeom prst="rect">
            <a:avLst/>
          </a:prstGeom>
        </p:spPr>
      </p:pic>
    </p:spTree>
    <p:extLst>
      <p:ext uri="{BB962C8B-B14F-4D97-AF65-F5344CB8AC3E}">
        <p14:creationId xmlns:p14="http://schemas.microsoft.com/office/powerpoint/2010/main" val="25755133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r>
              <a:rPr lang="en-US" b="1" dirty="0" smtClean="0"/>
              <a:t>Method-Specific CASE Tools</a:t>
            </a:r>
          </a:p>
          <a:p>
            <a:pPr lvl="1"/>
            <a:r>
              <a:rPr lang="en-US" dirty="0" smtClean="0"/>
              <a:t>Each development approach has a set of tools that works especially well for that method</a:t>
            </a:r>
          </a:p>
          <a:p>
            <a:pPr lvl="2"/>
            <a:r>
              <a:rPr lang="en-US" dirty="0" smtClean="0"/>
              <a:t>Structured development relies heavily on DFDs and structure charts</a:t>
            </a:r>
          </a:p>
          <a:p>
            <a:pPr lvl="2"/>
            <a:r>
              <a:rPr lang="en-US" dirty="0" smtClean="0"/>
              <a:t>Object-oriented methods use diagrams, such as use case, class, sequence, and transition state diagrams</a:t>
            </a:r>
          </a:p>
          <a:p>
            <a:pPr lvl="2"/>
            <a:r>
              <a:rPr lang="en-US" dirty="0" smtClean="0"/>
              <a:t>Agile methods use spiral or other iterative models</a:t>
            </a:r>
          </a:p>
          <a:p>
            <a:pPr lvl="1"/>
            <a:r>
              <a:rPr lang="en-IN" dirty="0" smtClean="0"/>
              <a:t>Structured analysis - Traditional approach that is time tested and easy to understand</a:t>
            </a:r>
            <a:endParaRPr lang="en-IN"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22</a:t>
            </a:fld>
            <a:endParaRPr lang="en-US" dirty="0"/>
          </a:p>
        </p:txBody>
      </p:sp>
      <p:sp>
        <p:nvSpPr>
          <p:cNvPr id="2" name="Title 1"/>
          <p:cNvSpPr>
            <a:spLocks noGrp="1"/>
          </p:cNvSpPr>
          <p:nvPr>
            <p:ph type="title"/>
          </p:nvPr>
        </p:nvSpPr>
        <p:spPr/>
        <p:txBody>
          <a:bodyPr/>
          <a:lstStyle/>
          <a:p>
            <a:r>
              <a:rPr lang="en-US" dirty="0" smtClean="0"/>
              <a:t>CASE Tool Trends </a:t>
            </a:r>
            <a:r>
              <a:rPr lang="en-US" sz="1400" dirty="0" smtClean="0"/>
              <a:t>(Cont. 4)</a:t>
            </a:r>
          </a:p>
        </p:txBody>
      </p:sp>
    </p:spTree>
    <p:extLst>
      <p:ext uri="{BB962C8B-B14F-4D97-AF65-F5344CB8AC3E}">
        <p14:creationId xmlns:p14="http://schemas.microsoft.com/office/powerpoint/2010/main" val="42623840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pPr lvl="1"/>
            <a:r>
              <a:rPr lang="en-US" b="1" dirty="0" smtClean="0"/>
              <a:t>Object oriented analysis and design (OOAD)</a:t>
            </a:r>
          </a:p>
          <a:p>
            <a:pPr lvl="2"/>
            <a:r>
              <a:rPr lang="en-US" dirty="0" smtClean="0"/>
              <a:t>O-O CASE and UML-based modeling tools provide seamless development from planning to actual coding</a:t>
            </a:r>
          </a:p>
          <a:p>
            <a:pPr lvl="2"/>
            <a:r>
              <a:rPr lang="en-US" dirty="0" smtClean="0"/>
              <a:t>Include </a:t>
            </a:r>
            <a:r>
              <a:rPr lang="en-US" dirty="0"/>
              <a:t>modular design and reusable code</a:t>
            </a:r>
            <a:endParaRPr lang="en-US" dirty="0" smtClean="0"/>
          </a:p>
          <a:p>
            <a:pPr lvl="1"/>
            <a:r>
              <a:rPr lang="en-US" dirty="0" smtClean="0"/>
              <a:t>Agile methods</a:t>
            </a:r>
          </a:p>
          <a:p>
            <a:pPr lvl="2"/>
            <a:r>
              <a:rPr lang="en-US" dirty="0" smtClean="0"/>
              <a:t>Agile developers use a wide range of modeling tools including CASE tools</a:t>
            </a:r>
          </a:p>
          <a:p>
            <a:pPr lvl="1"/>
            <a:r>
              <a:rPr lang="en-US" dirty="0"/>
              <a:t>CASE tools </a:t>
            </a:r>
            <a:r>
              <a:rPr lang="en-US" dirty="0" smtClean="0"/>
              <a:t>will continue </a:t>
            </a:r>
            <a:r>
              <a:rPr lang="en-US" dirty="0"/>
              <a:t>to evolve and become more </a:t>
            </a:r>
            <a:r>
              <a:rPr lang="en-US" dirty="0" smtClean="0"/>
              <a:t>powerful</a:t>
            </a:r>
          </a:p>
          <a:p>
            <a:pPr lvl="2"/>
            <a:r>
              <a:rPr lang="en-US" dirty="0" smtClean="0"/>
              <a:t>System developers may </a:t>
            </a:r>
            <a:r>
              <a:rPr lang="en-US" dirty="0"/>
              <a:t>choose simpler, low-tech methods and techniques as modeling tools</a:t>
            </a:r>
          </a:p>
          <a:p>
            <a:pPr lvl="2"/>
            <a:endParaRPr lang="en-US" b="1" dirty="0" smtClean="0"/>
          </a:p>
          <a:p>
            <a:endParaRPr lang="en-IN"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23</a:t>
            </a:fld>
            <a:endParaRPr lang="en-US" dirty="0"/>
          </a:p>
        </p:txBody>
      </p:sp>
      <p:sp>
        <p:nvSpPr>
          <p:cNvPr id="2" name="Title 1"/>
          <p:cNvSpPr>
            <a:spLocks noGrp="1"/>
          </p:cNvSpPr>
          <p:nvPr>
            <p:ph type="title"/>
          </p:nvPr>
        </p:nvSpPr>
        <p:spPr/>
        <p:txBody>
          <a:bodyPr/>
          <a:lstStyle/>
          <a:p>
            <a:r>
              <a:rPr lang="en-US" dirty="0" smtClean="0"/>
              <a:t>CASE Tool Trends </a:t>
            </a:r>
            <a:r>
              <a:rPr lang="en-US" sz="1400" dirty="0" smtClean="0"/>
              <a:t>(Cont. 5)</a:t>
            </a:r>
          </a:p>
        </p:txBody>
      </p:sp>
    </p:spTree>
    <p:extLst>
      <p:ext uri="{BB962C8B-B14F-4D97-AF65-F5344CB8AC3E}">
        <p14:creationId xmlns:p14="http://schemas.microsoft.com/office/powerpoint/2010/main" val="38105187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534F6CA3-9192-46C9-AAD1-2E4D59A9260C}" type="slidenum">
              <a:rPr lang="en-US"/>
              <a:pPr>
                <a:defRPr/>
              </a:pPr>
              <a:t>24</a:t>
            </a:fld>
            <a:endParaRPr lang="en-US" dirty="0"/>
          </a:p>
        </p:txBody>
      </p:sp>
      <p:sp>
        <p:nvSpPr>
          <p:cNvPr id="56321" name="Title 1"/>
          <p:cNvSpPr>
            <a:spLocks noGrp="1"/>
          </p:cNvSpPr>
          <p:nvPr>
            <p:ph type="title"/>
          </p:nvPr>
        </p:nvSpPr>
        <p:spPr/>
        <p:txBody>
          <a:bodyPr/>
          <a:lstStyle/>
          <a:p>
            <a:r>
              <a:rPr lang="en-US" dirty="0" smtClean="0"/>
              <a:t>Toolkit Summary</a:t>
            </a:r>
            <a:endParaRPr lang="en-US" sz="1400" dirty="0" smtClean="0"/>
          </a:p>
        </p:txBody>
      </p:sp>
      <p:sp>
        <p:nvSpPr>
          <p:cNvPr id="3" name="Text Placeholder 2"/>
          <p:cNvSpPr>
            <a:spLocks noGrp="1"/>
          </p:cNvSpPr>
          <p:nvPr>
            <p:ph idx="4294967295"/>
          </p:nvPr>
        </p:nvSpPr>
        <p:spPr>
          <a:xfrm>
            <a:off x="685800" y="1481138"/>
            <a:ext cx="8153400" cy="4995862"/>
          </a:xfrm>
        </p:spPr>
        <p:txBody>
          <a:bodyPr rtlCol="0">
            <a:noAutofit/>
          </a:bodyPr>
          <a:lstStyle/>
          <a:p>
            <a:r>
              <a:rPr lang="en-US" dirty="0"/>
              <a:t>CASE stands for computer-aided systems </a:t>
            </a:r>
            <a:r>
              <a:rPr lang="en-US" dirty="0" smtClean="0"/>
              <a:t>engineering</a:t>
            </a:r>
          </a:p>
          <a:p>
            <a:pPr lvl="1">
              <a:spcBef>
                <a:spcPts val="400"/>
              </a:spcBef>
            </a:pPr>
            <a:r>
              <a:rPr lang="en-US" dirty="0" smtClean="0"/>
              <a:t>CASE </a:t>
            </a:r>
            <a:r>
              <a:rPr lang="en-US" dirty="0"/>
              <a:t>tools </a:t>
            </a:r>
            <a:r>
              <a:rPr lang="en-US" dirty="0" smtClean="0"/>
              <a:t>help design </a:t>
            </a:r>
            <a:r>
              <a:rPr lang="en-US" dirty="0"/>
              <a:t>and construct </a:t>
            </a:r>
            <a:r>
              <a:rPr lang="en-US" dirty="0" smtClean="0"/>
              <a:t>information systems</a:t>
            </a:r>
          </a:p>
          <a:p>
            <a:r>
              <a:rPr lang="en-US" dirty="0" smtClean="0"/>
              <a:t>Modern </a:t>
            </a:r>
            <a:r>
              <a:rPr lang="en-US" dirty="0"/>
              <a:t>languages </a:t>
            </a:r>
            <a:r>
              <a:rPr lang="en-US" dirty="0" smtClean="0"/>
              <a:t>are non-procedural</a:t>
            </a:r>
            <a:endParaRPr lang="en-US" dirty="0"/>
          </a:p>
          <a:p>
            <a:pPr lvl="1">
              <a:spcBef>
                <a:spcPts val="400"/>
              </a:spcBef>
            </a:pPr>
            <a:r>
              <a:rPr lang="en-US" dirty="0" smtClean="0"/>
              <a:t>Components </a:t>
            </a:r>
            <a:r>
              <a:rPr lang="en-US" dirty="0"/>
              <a:t>of a fourth-generation </a:t>
            </a:r>
            <a:r>
              <a:rPr lang="en-US" dirty="0" smtClean="0"/>
              <a:t>environment</a:t>
            </a:r>
          </a:p>
          <a:p>
            <a:r>
              <a:rPr lang="en-US" dirty="0"/>
              <a:t>Repository is a database that serves as a central storage location for all information on the system being developed</a:t>
            </a:r>
          </a:p>
          <a:p>
            <a:pPr lvl="1"/>
            <a:r>
              <a:rPr lang="en-US" dirty="0"/>
              <a:t>Main source of system documentation </a:t>
            </a:r>
          </a:p>
          <a:p>
            <a:endParaRPr lang="en-US" dirty="0" smtClean="0"/>
          </a:p>
          <a:p>
            <a:endParaRPr lang="en-US" dirty="0"/>
          </a:p>
        </p:txBody>
      </p:sp>
    </p:spTree>
    <p:extLst>
      <p:ext uri="{BB962C8B-B14F-4D97-AF65-F5344CB8AC3E}">
        <p14:creationId xmlns:p14="http://schemas.microsoft.com/office/powerpoint/2010/main" val="25148465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a:noAutofit/>
          </a:bodyPr>
          <a:lstStyle/>
          <a:p>
            <a:pPr>
              <a:spcBef>
                <a:spcPts val="200"/>
              </a:spcBef>
            </a:pPr>
            <a:r>
              <a:rPr lang="en-US" dirty="0" smtClean="0"/>
              <a:t>Forward engineering means translating business processes and functions into applications</a:t>
            </a:r>
          </a:p>
          <a:p>
            <a:pPr>
              <a:spcBef>
                <a:spcPts val="200"/>
              </a:spcBef>
            </a:pPr>
            <a:r>
              <a:rPr lang="en-US" dirty="0"/>
              <a:t>Reverse engineering helps examine and break down an existing </a:t>
            </a:r>
            <a:r>
              <a:rPr lang="en-US" dirty="0" smtClean="0"/>
              <a:t>application</a:t>
            </a:r>
          </a:p>
          <a:p>
            <a:pPr>
              <a:spcBef>
                <a:spcPts val="200"/>
              </a:spcBef>
            </a:pPr>
            <a:r>
              <a:rPr lang="en-US" dirty="0" smtClean="0"/>
              <a:t>IDE </a:t>
            </a:r>
            <a:r>
              <a:rPr lang="en-US" dirty="0"/>
              <a:t>uses a built-in CASE tool included by </a:t>
            </a:r>
            <a:r>
              <a:rPr lang="en-US" dirty="0" smtClean="0"/>
              <a:t>vendors</a:t>
            </a:r>
          </a:p>
          <a:p>
            <a:pPr>
              <a:spcBef>
                <a:spcPts val="200"/>
              </a:spcBef>
            </a:pPr>
            <a:r>
              <a:rPr lang="en-US" dirty="0" smtClean="0"/>
              <a:t>Vendors </a:t>
            </a:r>
            <a:r>
              <a:rPr lang="en-US" dirty="0"/>
              <a:t>are calling attention to </a:t>
            </a:r>
            <a:r>
              <a:rPr lang="en-US" dirty="0" smtClean="0"/>
              <a:t>ALM </a:t>
            </a:r>
            <a:r>
              <a:rPr lang="en-US" dirty="0"/>
              <a:t>concepts and tools</a:t>
            </a:r>
          </a:p>
          <a:p>
            <a:pPr>
              <a:spcBef>
                <a:spcPts val="200"/>
              </a:spcBef>
            </a:pPr>
            <a:r>
              <a:rPr lang="en-US" dirty="0" smtClean="0"/>
              <a:t>Cloud-based </a:t>
            </a:r>
            <a:r>
              <a:rPr lang="en-US" dirty="0"/>
              <a:t>toolsets will continue to grow in </a:t>
            </a:r>
            <a:r>
              <a:rPr lang="en-US" dirty="0" smtClean="0"/>
              <a:t>popularity</a:t>
            </a:r>
            <a:endParaRPr lang="en-US" dirty="0"/>
          </a:p>
          <a:p>
            <a:pPr>
              <a:spcBef>
                <a:spcPts val="200"/>
              </a:spcBef>
            </a:pPr>
            <a:endParaRPr lang="en-US" dirty="0"/>
          </a:p>
        </p:txBody>
      </p:sp>
      <p:sp>
        <p:nvSpPr>
          <p:cNvPr id="6" name="Slide Number Placeholder 5"/>
          <p:cNvSpPr>
            <a:spLocks noGrp="1"/>
          </p:cNvSpPr>
          <p:nvPr>
            <p:ph type="sldNum" sz="quarter" idx="12"/>
          </p:nvPr>
        </p:nvSpPr>
        <p:spPr/>
        <p:txBody>
          <a:bodyPr/>
          <a:lstStyle/>
          <a:p>
            <a:fld id="{F0FD7164-DFD5-47FD-8CCF-BCF749ED2AE7}" type="slidenum">
              <a:rPr lang="en-US" smtClean="0"/>
              <a:pPr/>
              <a:t>25</a:t>
            </a:fld>
            <a:endParaRPr lang="en-US" dirty="0"/>
          </a:p>
        </p:txBody>
      </p:sp>
      <p:sp>
        <p:nvSpPr>
          <p:cNvPr id="57345" name="Title 1"/>
          <p:cNvSpPr>
            <a:spLocks noGrp="1"/>
          </p:cNvSpPr>
          <p:nvPr>
            <p:ph type="title"/>
          </p:nvPr>
        </p:nvSpPr>
        <p:spPr/>
        <p:txBody>
          <a:bodyPr/>
          <a:lstStyle/>
          <a:p>
            <a:r>
              <a:rPr lang="en-US" dirty="0"/>
              <a:t>Toolkit </a:t>
            </a:r>
            <a:r>
              <a:rPr lang="en-US" dirty="0" smtClean="0"/>
              <a:t>Summary </a:t>
            </a:r>
            <a:r>
              <a:rPr lang="en-US" sz="1400" dirty="0"/>
              <a:t>(Cont.)</a:t>
            </a:r>
            <a:endParaRPr lang="en-US" sz="1400" dirty="0" smtClean="0"/>
          </a:p>
        </p:txBody>
      </p:sp>
    </p:spTree>
    <p:extLst>
      <p:ext uri="{BB962C8B-B14F-4D97-AF65-F5344CB8AC3E}">
        <p14:creationId xmlns:p14="http://schemas.microsoft.com/office/powerpoint/2010/main" val="37045770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Placeholder 2"/>
          <p:cNvSpPr>
            <a:spLocks noGrp="1"/>
          </p:cNvSpPr>
          <p:nvPr>
            <p:ph idx="1"/>
          </p:nvPr>
        </p:nvSpPr>
        <p:spPr/>
        <p:txBody>
          <a:bodyPr>
            <a:noAutofit/>
          </a:bodyPr>
          <a:lstStyle/>
          <a:p>
            <a:r>
              <a:rPr lang="en-US" dirty="0" smtClean="0"/>
              <a:t>Explain </a:t>
            </a:r>
            <a:r>
              <a:rPr lang="en-US" dirty="0"/>
              <a:t>an integrated </a:t>
            </a:r>
            <a:r>
              <a:rPr lang="en-US" dirty="0" smtClean="0"/>
              <a:t>development environment </a:t>
            </a:r>
            <a:r>
              <a:rPr lang="en-US" dirty="0"/>
              <a:t>(IDE) and application life </a:t>
            </a:r>
            <a:r>
              <a:rPr lang="en-US" dirty="0" smtClean="0"/>
              <a:t>cycle management </a:t>
            </a:r>
            <a:r>
              <a:rPr lang="en-US" dirty="0"/>
              <a:t>(ALM) solutions</a:t>
            </a:r>
          </a:p>
          <a:p>
            <a:r>
              <a:rPr lang="en-US" dirty="0" smtClean="0"/>
              <a:t>Provide </a:t>
            </a:r>
            <a:r>
              <a:rPr lang="en-US" dirty="0"/>
              <a:t>examples of CASE tool features</a:t>
            </a:r>
          </a:p>
          <a:p>
            <a:r>
              <a:rPr lang="en-US" dirty="0" smtClean="0"/>
              <a:t>Describe </a:t>
            </a:r>
            <a:r>
              <a:rPr lang="en-US" dirty="0"/>
              <a:t>CASE tool trends, and how </a:t>
            </a:r>
            <a:r>
              <a:rPr lang="en-US" dirty="0" smtClean="0"/>
              <a:t>they relate </a:t>
            </a:r>
            <a:r>
              <a:rPr lang="en-US" dirty="0"/>
              <a:t>to object-oriented analysis and </a:t>
            </a:r>
            <a:r>
              <a:rPr lang="en-US" dirty="0" smtClean="0"/>
              <a:t>agile methods</a:t>
            </a:r>
            <a:endParaRPr lang="en-US" dirty="0"/>
          </a:p>
        </p:txBody>
      </p:sp>
      <p:sp>
        <p:nvSpPr>
          <p:cNvPr id="6" name="Slide Number Placeholder 5"/>
          <p:cNvSpPr>
            <a:spLocks noGrp="1"/>
          </p:cNvSpPr>
          <p:nvPr>
            <p:ph type="sldNum" sz="quarter" idx="12"/>
          </p:nvPr>
        </p:nvSpPr>
        <p:spPr/>
        <p:txBody>
          <a:bodyPr/>
          <a:lstStyle/>
          <a:p>
            <a:pPr>
              <a:defRPr/>
            </a:pPr>
            <a:fld id="{046585E2-4C0B-443F-A25D-E625A79689EE}" type="slidenum">
              <a:rPr lang="en-US"/>
              <a:pPr>
                <a:defRPr/>
              </a:pPr>
              <a:t>3</a:t>
            </a:fld>
            <a:endParaRPr lang="en-US" dirty="0"/>
          </a:p>
        </p:txBody>
      </p:sp>
      <p:sp>
        <p:nvSpPr>
          <p:cNvPr id="16385" name="Title 1"/>
          <p:cNvSpPr>
            <a:spLocks noGrp="1"/>
          </p:cNvSpPr>
          <p:nvPr>
            <p:ph type="title"/>
          </p:nvPr>
        </p:nvSpPr>
        <p:spPr/>
        <p:txBody>
          <a:bodyPr>
            <a:normAutofit/>
          </a:bodyPr>
          <a:lstStyle/>
          <a:p>
            <a:pPr eaLnBrk="1" hangingPunct="1"/>
            <a:r>
              <a:rPr lang="en-US" dirty="0" smtClean="0"/>
              <a:t>Chapter Objectives </a:t>
            </a:r>
            <a:r>
              <a:rPr lang="en-US" sz="1400" dirty="0" smtClean="0"/>
              <a:t>(Cont.) </a:t>
            </a:r>
          </a:p>
        </p:txBody>
      </p:sp>
    </p:spTree>
    <p:extLst>
      <p:ext uri="{BB962C8B-B14F-4D97-AF65-F5344CB8AC3E}">
        <p14:creationId xmlns:p14="http://schemas.microsoft.com/office/powerpoint/2010/main" val="25921683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4</a:t>
            </a:fld>
            <a:endParaRPr lang="en-US" dirty="0"/>
          </a:p>
        </p:txBody>
      </p:sp>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t>Overview of CASE Tools</a:t>
            </a:r>
          </a:p>
        </p:txBody>
      </p:sp>
      <p:sp>
        <p:nvSpPr>
          <p:cNvPr id="19458" name="Text Placeholder 2"/>
          <p:cNvSpPr>
            <a:spLocks noGrp="1"/>
          </p:cNvSpPr>
          <p:nvPr>
            <p:ph idx="4294967295"/>
          </p:nvPr>
        </p:nvSpPr>
        <p:spPr>
          <a:xfrm>
            <a:off x="457200" y="1481138"/>
            <a:ext cx="8229600" cy="4767262"/>
          </a:xfrm>
        </p:spPr>
        <p:txBody>
          <a:bodyPr>
            <a:normAutofit/>
          </a:bodyPr>
          <a:lstStyle/>
          <a:p>
            <a:r>
              <a:rPr lang="en-US" dirty="0"/>
              <a:t>Every type of work requires specific tools to do the job </a:t>
            </a:r>
            <a:r>
              <a:rPr lang="en-US" dirty="0" smtClean="0"/>
              <a:t>properly</a:t>
            </a:r>
          </a:p>
          <a:p>
            <a:pPr lvl="1"/>
            <a:r>
              <a:rPr lang="en-US" dirty="0"/>
              <a:t>Carpenters use hammers, drills, or screwdrivers</a:t>
            </a:r>
          </a:p>
          <a:p>
            <a:pPr lvl="1"/>
            <a:r>
              <a:rPr lang="en-US" dirty="0" smtClean="0"/>
              <a:t>Che</a:t>
            </a:r>
            <a:r>
              <a:rPr lang="en-US" dirty="0"/>
              <a:t>fs </a:t>
            </a:r>
            <a:r>
              <a:rPr lang="en-US" dirty="0" smtClean="0"/>
              <a:t>use measuring </a:t>
            </a:r>
            <a:r>
              <a:rPr lang="en-US" dirty="0"/>
              <a:t>cups, knives, or spatulas</a:t>
            </a:r>
          </a:p>
          <a:p>
            <a:r>
              <a:rPr lang="en-US" dirty="0" smtClean="0"/>
              <a:t>System </a:t>
            </a:r>
            <a:r>
              <a:rPr lang="en-US" dirty="0"/>
              <a:t>development is no </a:t>
            </a:r>
            <a:r>
              <a:rPr lang="en-US" dirty="0" smtClean="0"/>
              <a:t>different</a:t>
            </a:r>
          </a:p>
          <a:p>
            <a:pPr lvl="1"/>
            <a:r>
              <a:rPr lang="en-US" dirty="0"/>
              <a:t>CASE </a:t>
            </a:r>
            <a:r>
              <a:rPr lang="en-US" dirty="0" smtClean="0"/>
              <a:t>tools </a:t>
            </a:r>
            <a:r>
              <a:rPr lang="en-US" dirty="0"/>
              <a:t>reduce costs, speed up development</a:t>
            </a:r>
            <a:r>
              <a:rPr lang="en-US" dirty="0" smtClean="0"/>
              <a:t>, and </a:t>
            </a:r>
            <a:r>
              <a:rPr lang="en-US" dirty="0"/>
              <a:t>provide comprehensive documentation for future maintenance </a:t>
            </a:r>
            <a:r>
              <a:rPr lang="en-US" dirty="0" smtClean="0"/>
              <a:t>or enhancements</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p:cNvSpPr>
            <a:spLocks noGrp="1"/>
          </p:cNvSpPr>
          <p:nvPr>
            <p:ph idx="1"/>
          </p:nvPr>
        </p:nvSpPr>
        <p:spPr/>
        <p:txBody>
          <a:bodyPr/>
          <a:lstStyle/>
          <a:p>
            <a:r>
              <a:rPr lang="en-US" b="1" dirty="0" smtClean="0"/>
              <a:t>CASE Tools History</a:t>
            </a:r>
          </a:p>
          <a:p>
            <a:pPr lvl="1"/>
            <a:r>
              <a:rPr lang="en-US" dirty="0" smtClean="0"/>
              <a:t>Traditional code was written in </a:t>
            </a:r>
            <a:r>
              <a:rPr lang="en-US" b="1" dirty="0" smtClean="0"/>
              <a:t>procedural programming languages </a:t>
            </a:r>
            <a:r>
              <a:rPr lang="en-US" dirty="0" smtClean="0"/>
              <a:t>such as COBOL</a:t>
            </a:r>
          </a:p>
          <a:p>
            <a:pPr lvl="1"/>
            <a:r>
              <a:rPr lang="en-US" dirty="0" smtClean="0"/>
              <a:t>Modern languages are </a:t>
            </a:r>
            <a:r>
              <a:rPr lang="en-US" b="1" dirty="0" smtClean="0"/>
              <a:t>non-procedural</a:t>
            </a:r>
            <a:r>
              <a:rPr lang="en-US" dirty="0" smtClean="0"/>
              <a:t> or </a:t>
            </a:r>
            <a:r>
              <a:rPr lang="en-US" b="1" dirty="0" smtClean="0"/>
              <a:t>event driven programming languages</a:t>
            </a:r>
          </a:p>
          <a:p>
            <a:pPr lvl="2"/>
            <a:r>
              <a:rPr lang="en-US" dirty="0" smtClean="0"/>
              <a:t>Make it easier to implement an object-oriented design</a:t>
            </a:r>
          </a:p>
          <a:p>
            <a:pPr lvl="1"/>
            <a:r>
              <a:rPr lang="en-US" b="1" dirty="0" smtClean="0"/>
              <a:t>Fourth-generation language environment </a:t>
            </a:r>
            <a:r>
              <a:rPr lang="en-US" dirty="0" smtClean="0"/>
              <a:t>includes modern CASE tools </a:t>
            </a:r>
          </a:p>
          <a:p>
            <a:pPr lvl="2"/>
            <a:r>
              <a:rPr lang="en-US" dirty="0" smtClean="0"/>
              <a:t>System developers can deliver high quality software, shorten the timetable, and reduce expense</a:t>
            </a:r>
          </a:p>
          <a:p>
            <a:pPr lvl="1"/>
            <a:endParaRPr lang="en-US"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5</a:t>
            </a:fld>
            <a:endParaRPr lang="en-US" dirty="0"/>
          </a:p>
        </p:txBody>
      </p:sp>
      <p:sp>
        <p:nvSpPr>
          <p:cNvPr id="2" name="Title 1"/>
          <p:cNvSpPr>
            <a:spLocks noGrp="1"/>
          </p:cNvSpPr>
          <p:nvPr>
            <p:ph type="title"/>
          </p:nvPr>
        </p:nvSpPr>
        <p:spPr/>
        <p:txBody>
          <a:bodyPr/>
          <a:lstStyle/>
          <a:p>
            <a:r>
              <a:rPr lang="en-US" dirty="0" smtClean="0"/>
              <a:t>Overview of CASE Tools </a:t>
            </a:r>
            <a:r>
              <a:rPr lang="en-US" sz="1400" dirty="0" smtClean="0"/>
              <a:t>(Cont. 1)</a:t>
            </a:r>
          </a:p>
        </p:txBody>
      </p:sp>
    </p:spTree>
    <p:extLst>
      <p:ext uri="{BB962C8B-B14F-4D97-AF65-F5344CB8AC3E}">
        <p14:creationId xmlns:p14="http://schemas.microsoft.com/office/powerpoint/2010/main" val="36347444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p:cNvSpPr>
            <a:spLocks noGrp="1"/>
          </p:cNvSpPr>
          <p:nvPr>
            <p:ph idx="1"/>
          </p:nvPr>
        </p:nvSpPr>
        <p:spPr/>
        <p:txBody>
          <a:bodyPr>
            <a:noAutofit/>
          </a:bodyPr>
          <a:lstStyle/>
          <a:p>
            <a:r>
              <a:rPr lang="en-US" b="1" dirty="0" smtClean="0"/>
              <a:t>The Marketplace for CASE Tools</a:t>
            </a:r>
          </a:p>
          <a:p>
            <a:pPr lvl="1"/>
            <a:r>
              <a:rPr lang="en-US" dirty="0" smtClean="0"/>
              <a:t>There is a wide variety of vendors and products</a:t>
            </a:r>
          </a:p>
          <a:p>
            <a:pPr lvl="2"/>
            <a:r>
              <a:rPr lang="en-US" dirty="0" smtClean="0"/>
              <a:t>No one tool dominates the market</a:t>
            </a:r>
          </a:p>
        </p:txBody>
      </p:sp>
      <p:sp>
        <p:nvSpPr>
          <p:cNvPr id="6" name="Slide Number Placeholder 5"/>
          <p:cNvSpPr>
            <a:spLocks noGrp="1"/>
          </p:cNvSpPr>
          <p:nvPr>
            <p:ph type="sldNum" sz="quarter" idx="12"/>
          </p:nvPr>
        </p:nvSpPr>
        <p:spPr/>
        <p:txBody>
          <a:bodyPr/>
          <a:lstStyle/>
          <a:p>
            <a:fld id="{36545198-DF98-4860-AAF4-4269071BD701}" type="slidenum">
              <a:rPr lang="en-US" smtClean="0"/>
              <a:pPr/>
              <a:t>6</a:t>
            </a:fld>
            <a:endParaRPr lang="en-US" dirty="0"/>
          </a:p>
        </p:txBody>
      </p:sp>
      <p:sp>
        <p:nvSpPr>
          <p:cNvPr id="2" name="Title 1"/>
          <p:cNvSpPr>
            <a:spLocks noGrp="1"/>
          </p:cNvSpPr>
          <p:nvPr>
            <p:ph type="title"/>
          </p:nvPr>
        </p:nvSpPr>
        <p:spPr/>
        <p:txBody>
          <a:bodyPr/>
          <a:lstStyle/>
          <a:p>
            <a:r>
              <a:rPr lang="en-US" dirty="0" smtClean="0"/>
              <a:t>Overview of CASE Tools </a:t>
            </a:r>
            <a:r>
              <a:rPr lang="en-US" sz="1400" dirty="0" smtClean="0"/>
              <a:t>(Cont. 2)</a:t>
            </a:r>
          </a:p>
        </p:txBody>
      </p:sp>
      <p:sp>
        <p:nvSpPr>
          <p:cNvPr id="11" name="Rectangle 10"/>
          <p:cNvSpPr/>
          <p:nvPr/>
        </p:nvSpPr>
        <p:spPr>
          <a:xfrm>
            <a:off x="457200" y="4953000"/>
            <a:ext cx="2971800" cy="861774"/>
          </a:xfrm>
          <a:prstGeom prst="rect">
            <a:avLst/>
          </a:prstGeom>
        </p:spPr>
        <p:txBody>
          <a:bodyPr wrap="square">
            <a:spAutoFit/>
          </a:bodyPr>
          <a:lstStyle/>
          <a:p>
            <a:r>
              <a:rPr lang="en-US" sz="1400" b="1" dirty="0"/>
              <a:t>FIGURE </a:t>
            </a:r>
            <a:r>
              <a:rPr lang="en-US" sz="1400" b="1" dirty="0" smtClean="0"/>
              <a:t>B-2 </a:t>
            </a:r>
            <a:r>
              <a:rPr lang="en-IN" sz="1400" dirty="0"/>
              <a:t>Visual Paradigm offers a free UML </a:t>
            </a:r>
            <a:r>
              <a:rPr lang="en-IN" sz="1400" dirty="0" smtClean="0"/>
              <a:t>diagramming tool</a:t>
            </a:r>
            <a:r>
              <a:rPr lang="en-US" sz="1400" dirty="0" smtClean="0"/>
              <a:t>.</a:t>
            </a:r>
          </a:p>
          <a:p>
            <a:r>
              <a:rPr lang="en-US" sz="800" b="1" dirty="0"/>
              <a:t>Source</a:t>
            </a:r>
            <a:r>
              <a:rPr lang="en-US" sz="800" dirty="0"/>
              <a:t>: Visual Paradigm </a:t>
            </a:r>
          </a:p>
        </p:txBody>
      </p:sp>
      <p:pic>
        <p:nvPicPr>
          <p:cNvPr id="3" name="Picture 2" descr="This is a screenshot of the UML diagramming tool’s main page. The page is titled free UML software design tool. A vertical line divides the page into two sections. The section on the left side of the page consists of the following content:&#10;Model, Build, and Deploy quality software using UML (Unified Modeling Language). A UML Diagram elaborates system design decision worth a thousand words. Visual Paradigm simplified the communications between Project Manager, Software Architect, System Analysis, Designer, and Developer. &#10;View and Download Tutorials&#10;• Develop domain and implementation class model&#10;• Constructing sequence diagram with existing classes&#10;• Drawing Use Case Diagram&#10;The logo of Visual Paradigm can be seen below the content along with its slogan, which reads no risk, no obligation. There are three buttons, placed one below the other, below the logo. The first button is labeled download now. The second button is labeled Visual Paradigm features. The third button is labeled enrol now! VPF online training.&#10;The section on the right side consists of three screenshots of the UML software features. The screenshots are placed one below the other. There is content above each of the screenshots. The following content is seen above the first screenshot:&#10;Design software with UML Diagrams&#10;Easy to use UML Diagram tool save time and cost to manage your quality software design.&#10;The following content is seen above the second screenshot:&#10;Running in your OS? &#10;Visual paradigm community edition can run in your operating system without extra requirements &#10;The following content is seen above the third screenshot:&#10;Export your design easily&#10;Visual Paradigm exports your design in various formats. &#10;" title="FIGURE B-2 Visual Paradigm offers a free UML diagramming tool."/>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7675" y="2786235"/>
            <a:ext cx="5122477" cy="3430759"/>
          </a:xfrm>
          <a:prstGeom prst="rect">
            <a:avLst/>
          </a:prstGeom>
        </p:spPr>
      </p:pic>
    </p:spTree>
    <p:extLst>
      <p:ext uri="{BB962C8B-B14F-4D97-AF65-F5344CB8AC3E}">
        <p14:creationId xmlns:p14="http://schemas.microsoft.com/office/powerpoint/2010/main" val="17484182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p:cNvSpPr>
            <a:spLocks noGrp="1"/>
          </p:cNvSpPr>
          <p:nvPr>
            <p:ph idx="1"/>
          </p:nvPr>
        </p:nvSpPr>
        <p:spPr/>
        <p:txBody>
          <a:bodyPr>
            <a:normAutofit/>
          </a:bodyPr>
          <a:lstStyle/>
          <a:p>
            <a:pPr lvl="1"/>
            <a:r>
              <a:rPr lang="en-US" dirty="0" smtClean="0"/>
              <a:t>Selection of </a:t>
            </a:r>
            <a:r>
              <a:rPr lang="en-US" dirty="0"/>
              <a:t>a CASE tool </a:t>
            </a:r>
            <a:r>
              <a:rPr lang="en-US" dirty="0" smtClean="0"/>
              <a:t>depends on:</a:t>
            </a:r>
            <a:endParaRPr lang="en-US" dirty="0"/>
          </a:p>
          <a:p>
            <a:pPr lvl="2"/>
            <a:r>
              <a:rPr lang="en-US" dirty="0" smtClean="0"/>
              <a:t>The </a:t>
            </a:r>
            <a:r>
              <a:rPr lang="en-US" dirty="0"/>
              <a:t>type of project</a:t>
            </a:r>
          </a:p>
          <a:p>
            <a:pPr lvl="2"/>
            <a:r>
              <a:rPr lang="en-US" dirty="0" smtClean="0"/>
              <a:t>The size </a:t>
            </a:r>
            <a:r>
              <a:rPr lang="en-US" dirty="0"/>
              <a:t>and scope of the project</a:t>
            </a:r>
          </a:p>
          <a:p>
            <a:pPr lvl="2"/>
            <a:r>
              <a:rPr lang="en-US" dirty="0"/>
              <a:t>Possible budgetary and time </a:t>
            </a:r>
            <a:r>
              <a:rPr lang="en-US" dirty="0" smtClean="0"/>
              <a:t>constraints </a:t>
            </a:r>
            <a:endParaRPr lang="en-US" dirty="0"/>
          </a:p>
          <a:p>
            <a:pPr lvl="2"/>
            <a:r>
              <a:rPr lang="en-US" dirty="0"/>
              <a:t>Preferences and experience of the system development team</a:t>
            </a:r>
          </a:p>
          <a:p>
            <a:endParaRPr lang="en-US" dirty="0"/>
          </a:p>
          <a:p>
            <a:endParaRPr lang="en-US" sz="5000" dirty="0"/>
          </a:p>
        </p:txBody>
      </p:sp>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7</a:t>
            </a:fld>
            <a:endParaRPr lang="en-US" dirty="0"/>
          </a:p>
        </p:txBody>
      </p:sp>
      <p:sp>
        <p:nvSpPr>
          <p:cNvPr id="2" name="Title 1"/>
          <p:cNvSpPr>
            <a:spLocks noGrp="1"/>
          </p:cNvSpPr>
          <p:nvPr>
            <p:ph type="title"/>
          </p:nvPr>
        </p:nvSpPr>
        <p:spPr/>
        <p:txBody>
          <a:bodyPr rtlCol="0">
            <a:normAutofit/>
          </a:bodyPr>
          <a:lstStyle/>
          <a:p>
            <a:pPr>
              <a:defRPr/>
            </a:pPr>
            <a:r>
              <a:rPr lang="en-US" dirty="0"/>
              <a:t>Overview of CASE </a:t>
            </a:r>
            <a:r>
              <a:rPr lang="en-US" dirty="0" smtClean="0"/>
              <a:t>Tools </a:t>
            </a:r>
            <a:r>
              <a:rPr lang="en-US" sz="1400" dirty="0" smtClean="0"/>
              <a:t>(Cont. 3)</a:t>
            </a:r>
          </a:p>
        </p:txBody>
      </p:sp>
    </p:spTree>
    <p:extLst>
      <p:ext uri="{BB962C8B-B14F-4D97-AF65-F5344CB8AC3E}">
        <p14:creationId xmlns:p14="http://schemas.microsoft.com/office/powerpoint/2010/main" val="17303466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8</a:t>
            </a:fld>
            <a:endParaRPr lang="en-US" dirty="0"/>
          </a:p>
        </p:txBody>
      </p:sp>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t>CASE Terms and Concepts</a:t>
            </a:r>
          </a:p>
        </p:txBody>
      </p:sp>
      <p:sp>
        <p:nvSpPr>
          <p:cNvPr id="19458" name="Text Placeholder 2"/>
          <p:cNvSpPr>
            <a:spLocks noGrp="1"/>
          </p:cNvSpPr>
          <p:nvPr>
            <p:ph idx="4294967295"/>
          </p:nvPr>
        </p:nvSpPr>
        <p:spPr>
          <a:xfrm>
            <a:off x="415636" y="1481138"/>
            <a:ext cx="8271164" cy="4767262"/>
          </a:xfrm>
        </p:spPr>
        <p:txBody>
          <a:bodyPr>
            <a:normAutofit/>
          </a:bodyPr>
          <a:lstStyle/>
          <a:p>
            <a:r>
              <a:rPr lang="en-US" b="1" dirty="0" smtClean="0"/>
              <a:t>Repository</a:t>
            </a:r>
            <a:endParaRPr lang="en-US" b="1" dirty="0"/>
          </a:p>
          <a:p>
            <a:pPr lvl="1"/>
            <a:r>
              <a:rPr lang="en-US" dirty="0" smtClean="0"/>
              <a:t>Database </a:t>
            </a:r>
            <a:r>
              <a:rPr lang="en-US" dirty="0"/>
              <a:t>that serves as a central storage location for </a:t>
            </a:r>
            <a:r>
              <a:rPr lang="en-US" dirty="0" smtClean="0"/>
              <a:t>all information </a:t>
            </a:r>
            <a:r>
              <a:rPr lang="en-US" dirty="0"/>
              <a:t>about the system </a:t>
            </a:r>
            <a:r>
              <a:rPr lang="en-US" dirty="0" smtClean="0"/>
              <a:t>being developed</a:t>
            </a:r>
          </a:p>
          <a:p>
            <a:pPr lvl="1"/>
            <a:r>
              <a:rPr lang="en-US" dirty="0"/>
              <a:t>Once a data element </a:t>
            </a:r>
            <a:r>
              <a:rPr lang="en-US" dirty="0" smtClean="0"/>
              <a:t>has been </a:t>
            </a:r>
            <a:r>
              <a:rPr lang="en-US" dirty="0"/>
              <a:t>defined in the repository, it </a:t>
            </a:r>
            <a:r>
              <a:rPr lang="en-US" dirty="0" smtClean="0"/>
              <a:t>can be </a:t>
            </a:r>
            <a:r>
              <a:rPr lang="en-US" dirty="0"/>
              <a:t>accessed and used by </a:t>
            </a:r>
            <a:r>
              <a:rPr lang="en-US" dirty="0" smtClean="0"/>
              <a:t>processes and </a:t>
            </a:r>
            <a:r>
              <a:rPr lang="en-US" dirty="0"/>
              <a:t>other information systems</a:t>
            </a:r>
          </a:p>
        </p:txBody>
      </p:sp>
    </p:spTree>
    <p:extLst>
      <p:ext uri="{BB962C8B-B14F-4D97-AF65-F5344CB8AC3E}">
        <p14:creationId xmlns:p14="http://schemas.microsoft.com/office/powerpoint/2010/main" val="35013984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74182478-D854-4386-B19D-338899BFC4A3}" type="slidenum">
              <a:rPr lang="en-US" smtClean="0"/>
              <a:pPr>
                <a:defRPr/>
              </a:pPr>
              <a:t>9</a:t>
            </a:fld>
            <a:endParaRPr lang="en-US" dirty="0"/>
          </a:p>
        </p:txBody>
      </p:sp>
      <p:sp>
        <p:nvSpPr>
          <p:cNvPr id="4" name="Title 3"/>
          <p:cNvSpPr>
            <a:spLocks noGrp="1"/>
          </p:cNvSpPr>
          <p:nvPr>
            <p:ph type="title"/>
          </p:nvPr>
        </p:nvSpPr>
        <p:spPr/>
        <p:txBody>
          <a:bodyPr>
            <a:normAutofit/>
          </a:bodyPr>
          <a:lstStyle/>
          <a:p>
            <a:r>
              <a:rPr lang="en-US" dirty="0"/>
              <a:t>CASE Terms and </a:t>
            </a:r>
            <a:r>
              <a:rPr lang="en-US" dirty="0" smtClean="0"/>
              <a:t>Concepts </a:t>
            </a:r>
            <a:r>
              <a:rPr lang="en-US" sz="1400" dirty="0" smtClean="0"/>
              <a:t>(Cont. 1)</a:t>
            </a:r>
            <a:endParaRPr lang="en-IN" sz="1400" dirty="0"/>
          </a:p>
        </p:txBody>
      </p:sp>
      <p:pic>
        <p:nvPicPr>
          <p:cNvPr id="6" name="Picture 5" descr="The figure consists of two dialog boxes. The dialog box on top is labeled define item. It consists of four tabs, which are labeled description, physical characteristics, links, and extended attributes. Seven rectangular boxes are placed one below the other. There is a label on the left side of each of the boxes. Starting from the top, The label on the left side of the first box reads label. The content inside the box reads customer number. On the right side of this box, there is a small box labeled 1 to 4. The second box is labeled entry type. This box contains a drop down menu and is disabled. The content in the box reads data element. The third box is labeled description. The content in the box reads alphanumeric ID number - generated automatically. The fourth box is labeled alias and cust no is mentioned inside the box. The fifth box is labeled values and meanings and the box is empty. The sixth box is labeled notes and the box is empty. The seventh box is labeled long name. The box is empty and is disabled. There are 17 buttons placed in two rows below the box labeled long name. The buttons in first row are labeled SQL, delete, next, save, search, jump, file, history, and ? The boxes labeled SQL, search, and jump are disabled. In the second row, the buttons are labeled dialect…, clear, prior, exit, expand, back, copy, and search criteria. The button labeled back is disabled.&#10;The second dialog box is labeled set search criteria. The box consists of two rectangular boxes, which are placed next to each other and two drop down menus, which are placed one below the other. Starting from the left, the first box is labeled searches affected. There are 2 radio buttons below the label. The first button is labeled all, which has been selected and the second button is labeled next/prior only. The second box is labeled entry characteristics. There are 3 radio buttons below the label. The first button is labeled all, which has been selected, the second button is labeled undefined, and the third button is labeled no locations. The first of the two drop down menus on the right side of the dialog box is labeled scope. The content inside the drop down box reads entire repository. The second drop down menu is labeled entry type(s). The content inside the drop down box reads all. Below these sections, there are two buttons, which are labeled OK and cancel. &#10;There is an icon of a magnifying glass on the right side of the dialog boxes. Two arrows extend from this icon. One arrow points to the box labeled customer number in the first dialog box and the second arrow points to the drop down box labeled entire repository in the second dialog box.&#10;" title="FIGURE B-3 A Visible Analyst repository search for the data element named CUSTOMER NUMBER. The results will show all instances of the data elemen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82903" y="1239118"/>
            <a:ext cx="4366233" cy="5152516"/>
          </a:xfrm>
          <a:prstGeom prst="rect">
            <a:avLst/>
          </a:prstGeom>
        </p:spPr>
      </p:pic>
      <p:sp>
        <p:nvSpPr>
          <p:cNvPr id="7" name="TextBox 6"/>
          <p:cNvSpPr txBox="1"/>
          <p:nvPr/>
        </p:nvSpPr>
        <p:spPr>
          <a:xfrm>
            <a:off x="304800" y="3026165"/>
            <a:ext cx="3352800" cy="1292662"/>
          </a:xfrm>
          <a:prstGeom prst="rect">
            <a:avLst/>
          </a:prstGeom>
          <a:noFill/>
        </p:spPr>
        <p:txBody>
          <a:bodyPr wrap="square" rtlCol="0">
            <a:spAutoFit/>
          </a:bodyPr>
          <a:lstStyle/>
          <a:p>
            <a:r>
              <a:rPr lang="en-IN" sz="1400" b="1" dirty="0"/>
              <a:t>FIGURE </a:t>
            </a:r>
            <a:r>
              <a:rPr lang="en-IN" sz="1400" b="1" dirty="0" smtClean="0"/>
              <a:t>B-3 </a:t>
            </a:r>
            <a:r>
              <a:rPr lang="en-IN" sz="1400" dirty="0"/>
              <a:t>A Visible Analyst repository search for the data element </a:t>
            </a:r>
            <a:r>
              <a:rPr lang="en-IN" sz="1400" dirty="0" smtClean="0"/>
              <a:t>named CUSTOMER </a:t>
            </a:r>
            <a:r>
              <a:rPr lang="en-IN" sz="1400" dirty="0"/>
              <a:t>NUMBER. The results will show all instances of the data element</a:t>
            </a:r>
            <a:r>
              <a:rPr lang="en-IN" sz="1400" dirty="0" smtClean="0"/>
              <a:t>.</a:t>
            </a:r>
          </a:p>
          <a:p>
            <a:r>
              <a:rPr lang="en-IN" sz="800" b="1" dirty="0"/>
              <a:t>Source: </a:t>
            </a:r>
            <a:r>
              <a:rPr lang="en-IN" sz="800" dirty="0"/>
              <a:t>Visible Systems Corporation</a:t>
            </a:r>
          </a:p>
        </p:txBody>
      </p:sp>
    </p:spTree>
    <p:extLst>
      <p:ext uri="{BB962C8B-B14F-4D97-AF65-F5344CB8AC3E}">
        <p14:creationId xmlns:p14="http://schemas.microsoft.com/office/powerpoint/2010/main" val="47499539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4184</TotalTime>
  <Words>1256</Words>
  <Application>Microsoft Office PowerPoint</Application>
  <PresentationFormat>On-screen Show (4:3)</PresentationFormat>
  <Paragraphs>183</Paragraphs>
  <Slides>25</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Lucida Sans Unicode</vt:lpstr>
      <vt:lpstr>Times New Roman</vt:lpstr>
      <vt:lpstr>Verdana</vt:lpstr>
      <vt:lpstr>Wingdings 2</vt:lpstr>
      <vt:lpstr>Wingdings 3</vt:lpstr>
      <vt:lpstr>Concourse</vt:lpstr>
      <vt:lpstr>Systems Analysis and Design 11th Edition</vt:lpstr>
      <vt:lpstr>Chapter Objectives </vt:lpstr>
      <vt:lpstr>Chapter Objectives (Cont.) </vt:lpstr>
      <vt:lpstr>Overview of CASE Tools</vt:lpstr>
      <vt:lpstr>Overview of CASE Tools (Cont. 1)</vt:lpstr>
      <vt:lpstr>Overview of CASE Tools (Cont. 2)</vt:lpstr>
      <vt:lpstr>Overview of CASE Tools (Cont. 3)</vt:lpstr>
      <vt:lpstr>CASE Terms and Concepts</vt:lpstr>
      <vt:lpstr>CASE Terms and Concepts (Cont. 1)</vt:lpstr>
      <vt:lpstr>CASE Terms and Concepts (Cont. 2)</vt:lpstr>
      <vt:lpstr>CASE Terms and Concepts (Cont. 3)</vt:lpstr>
      <vt:lpstr>CASE Terms and Concepts (Cont. 4)</vt:lpstr>
      <vt:lpstr>CASE Terms and Concepts (Cont. 5)</vt:lpstr>
      <vt:lpstr>Development Environments</vt:lpstr>
      <vt:lpstr>Development Environments (Cont. 1)</vt:lpstr>
      <vt:lpstr>Development Environments (Cont. 2)</vt:lpstr>
      <vt:lpstr>Development Environments (Cont. 3)</vt:lpstr>
      <vt:lpstr>CASE Tool Trends</vt:lpstr>
      <vt:lpstr>CASE Tool Trends (Cont. 1)</vt:lpstr>
      <vt:lpstr>CASE Tool Trends (Cont. 2)</vt:lpstr>
      <vt:lpstr>CASE Tool Trends (Cont. 3)</vt:lpstr>
      <vt:lpstr>CASE Tool Trends (Cont. 4)</vt:lpstr>
      <vt:lpstr>CASE Tool Trends (Cont. 5)</vt:lpstr>
      <vt:lpstr>Toolkit Summary</vt:lpstr>
      <vt:lpstr>Toolkit Summary (Cont.)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renger</dc:creator>
  <cp:lastModifiedBy>Bhavana Balaji</cp:lastModifiedBy>
  <cp:revision>403</cp:revision>
  <dcterms:created xsi:type="dcterms:W3CDTF">2009-02-03T18:32:10Z</dcterms:created>
  <dcterms:modified xsi:type="dcterms:W3CDTF">2015-12-09T04:08:45Z</dcterms:modified>
</cp:coreProperties>
</file>